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2"/>
  </p:notesMasterIdLst>
  <p:sldIdLst>
    <p:sldId id="256" r:id="rId2"/>
    <p:sldId id="282" r:id="rId3"/>
    <p:sldId id="301" r:id="rId4"/>
    <p:sldId id="302" r:id="rId5"/>
    <p:sldId id="303" r:id="rId6"/>
    <p:sldId id="261" r:id="rId7"/>
    <p:sldId id="345" r:id="rId8"/>
    <p:sldId id="313" r:id="rId9"/>
    <p:sldId id="308" r:id="rId10"/>
    <p:sldId id="310" r:id="rId11"/>
    <p:sldId id="309" r:id="rId12"/>
    <p:sldId id="311" r:id="rId13"/>
    <p:sldId id="312" r:id="rId14"/>
    <p:sldId id="314" r:id="rId15"/>
    <p:sldId id="280" r:id="rId16"/>
    <p:sldId id="306" r:id="rId17"/>
    <p:sldId id="329" r:id="rId18"/>
    <p:sldId id="322" r:id="rId19"/>
    <p:sldId id="315" r:id="rId20"/>
    <p:sldId id="323" r:id="rId21"/>
    <p:sldId id="324" r:id="rId22"/>
    <p:sldId id="316" r:id="rId23"/>
    <p:sldId id="330" r:id="rId24"/>
    <p:sldId id="319" r:id="rId25"/>
    <p:sldId id="325" r:id="rId26"/>
    <p:sldId id="331" r:id="rId27"/>
    <p:sldId id="317" r:id="rId28"/>
    <p:sldId id="333" r:id="rId29"/>
    <p:sldId id="332" r:id="rId30"/>
    <p:sldId id="334" r:id="rId31"/>
    <p:sldId id="320" r:id="rId32"/>
    <p:sldId id="336" r:id="rId33"/>
    <p:sldId id="337" r:id="rId34"/>
    <p:sldId id="338" r:id="rId35"/>
    <p:sldId id="339" r:id="rId36"/>
    <p:sldId id="341" r:id="rId37"/>
    <p:sldId id="340" r:id="rId38"/>
    <p:sldId id="335" r:id="rId39"/>
    <p:sldId id="344" r:id="rId40"/>
    <p:sldId id="343" r:id="rId41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나눔스퀘어 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나눔스퀘어" panose="020B0600000101010101" pitchFamily="50" charset="-127"/>
      <p:regular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oungup" initials="k" lastIdx="4" clrIdx="0"/>
  <p:cmAuthor id="2" name="김보섭/연구원/SW센터 인공지능(연)AI Algorithm Task(boseop.kim@lge.com)" initials="김인AT" lastIdx="2" clrIdx="1">
    <p:extLst>
      <p:ext uri="{19B8F6BF-5375-455C-9EA6-DF929625EA0E}">
        <p15:presenceInfo xmlns:p15="http://schemas.microsoft.com/office/powerpoint/2012/main" userId="S-1-5-21-2543426832-1914326140-3112152631-20061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E9F6DC"/>
    <a:srgbClr val="41719C"/>
    <a:srgbClr val="C55A11"/>
    <a:srgbClr val="AE1948"/>
    <a:srgbClr val="00B050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86521" autoAdjust="0"/>
  </p:normalViewPr>
  <p:slideViewPr>
    <p:cSldViewPr snapToGrid="0">
      <p:cViewPr varScale="1">
        <p:scale>
          <a:sx n="113" d="100"/>
          <a:sy n="113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37D3F-3976-4E8C-851A-C55DE2002F3D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33960-D572-4988-A095-E9DD6F52B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8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4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29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9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506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0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76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93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63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69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72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24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62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479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756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1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90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06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05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0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65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635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603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10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380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360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78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486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78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42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3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248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3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1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4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4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b5375c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b5375c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56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en-US" altLang="ko-KR" baseline="0" dirty="0"/>
              <a:t> footprint</a:t>
            </a:r>
            <a:r>
              <a:rPr lang="ko-KR" altLang="en-US" baseline="0"/>
              <a:t>가 작으면 </a:t>
            </a:r>
            <a:r>
              <a:rPr lang="en-US" altLang="ko-KR" baseline="0" dirty="0"/>
              <a:t>main memory</a:t>
            </a:r>
            <a:r>
              <a:rPr lang="ko-KR" altLang="en-US" baseline="0"/>
              <a:t>에 </a:t>
            </a:r>
            <a:r>
              <a:rPr lang="en-US" altLang="ko-KR" baseline="0" dirty="0"/>
              <a:t>access</a:t>
            </a:r>
            <a:r>
              <a:rPr lang="ko-KR" altLang="en-US" baseline="0"/>
              <a:t>할 일이 없기때문에</a:t>
            </a:r>
            <a:r>
              <a:rPr lang="en-US" altLang="ko-KR" baseline="0" dirty="0"/>
              <a:t>, cache memory</a:t>
            </a:r>
            <a:r>
              <a:rPr lang="ko-KR" altLang="en-US" baseline="0"/>
              <a:t>를 사용할 수 있어 그만큼 빠르다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33960-D572-4988-A095-E9DD6F52B9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6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00844"/>
            <a:ext cx="7772400" cy="1302429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975021"/>
            <a:ext cx="6858000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532" y="988014"/>
            <a:ext cx="8630193" cy="5837332"/>
          </a:xfrm>
        </p:spPr>
        <p:txBody>
          <a:bodyPr/>
          <a:lstStyle>
            <a:lvl1pPr>
              <a:defRPr sz="20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200"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845" y="121287"/>
            <a:ext cx="7886700" cy="645068"/>
          </a:xfrm>
        </p:spPr>
        <p:txBody>
          <a:bodyPr>
            <a:normAutofit/>
          </a:bodyPr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022"/>
            <a:ext cx="914400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5152" y="6447431"/>
            <a:ext cx="2057400" cy="365125"/>
          </a:xfrm>
        </p:spPr>
        <p:txBody>
          <a:bodyPr/>
          <a:lstStyle/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85212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5152" y="63204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3B7F-CCFC-4C2C-8D86-D3AEC7E3AF6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69705"/>
            <a:ext cx="7772400" cy="171039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ko-KR" sz="30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 Neue"/>
                <a:sym typeface="Helvetica Neue"/>
              </a:rPr>
              <a:t>Structuring your first NLP </a:t>
            </a:r>
            <a:r>
              <a:rPr lang="en-US" altLang="ko-KR" sz="3000" b="1" dirty="0" smtClean="0">
                <a:solidFill>
                  <a:schemeClr val="accent5">
                    <a:lumMod val="50000"/>
                  </a:schemeClr>
                </a:solidFill>
                <a:latin typeface="+mj-lt"/>
                <a:cs typeface="Helvetica Neue"/>
                <a:sym typeface="Helvetica Neue"/>
              </a:rPr>
              <a:t>project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43882"/>
            <a:ext cx="6858000" cy="1179810"/>
          </a:xfrm>
        </p:spPr>
        <p:txBody>
          <a:bodyPr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Boseop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Kim</a:t>
            </a:r>
            <a:endParaRPr lang="en-US" altLang="ko-KR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July 4th, 2019</a:t>
            </a:r>
          </a:p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2nd DLCAT</a:t>
            </a:r>
            <a:endParaRPr lang="ko-KR" altLang="en-US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문자열 데이터를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수치화하는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과정은 대부분 아래와 같음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Transform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만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구현하면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Look up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DL framework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가 해결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1892468-9A10-479C-8F1E-2B71BCAD61B3}"/>
              </a:ext>
            </a:extLst>
          </p:cNvPr>
          <p:cNvGrpSpPr/>
          <p:nvPr/>
        </p:nvGrpSpPr>
        <p:grpSpPr>
          <a:xfrm>
            <a:off x="507923" y="1818000"/>
            <a:ext cx="8128154" cy="4380503"/>
            <a:chOff x="765152" y="1886031"/>
            <a:chExt cx="8128154" cy="4380503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FFB3FD9-740B-4A41-9175-B4310DE74D3F}"/>
                </a:ext>
              </a:extLst>
            </p:cNvPr>
            <p:cNvSpPr txBox="1"/>
            <p:nvPr/>
          </p:nvSpPr>
          <p:spPr>
            <a:xfrm>
              <a:off x="765152" y="1886031"/>
              <a:ext cx="39743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히어로 무비 중 가장 어둡지만 가장 참신했다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E53815A-6312-4EA2-BF8F-7C16E7C749A8}"/>
                </a:ext>
              </a:extLst>
            </p:cNvPr>
            <p:cNvSpPr txBox="1"/>
            <p:nvPr/>
          </p:nvSpPr>
          <p:spPr>
            <a:xfrm>
              <a:off x="765152" y="2987126"/>
              <a:ext cx="63780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[‘</a:t>
              </a:r>
              <a:r>
                <a:rPr lang="ko-KR" altLang="en-US" sz="1600" dirty="0"/>
                <a:t>히어로</a:t>
              </a:r>
              <a:r>
                <a:rPr lang="en-US" altLang="ko-KR" sz="1600" dirty="0"/>
                <a:t>’, ‘</a:t>
              </a:r>
              <a:r>
                <a:rPr lang="ko-KR" altLang="en-US" sz="1600" dirty="0"/>
                <a:t>무비‘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중‘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가장</a:t>
              </a:r>
              <a:r>
                <a:rPr lang="en-US" altLang="ko-KR" sz="1600" dirty="0"/>
                <a:t>’, ‘</a:t>
              </a:r>
              <a:r>
                <a:rPr lang="ko-KR" altLang="en-US" sz="1600" dirty="0"/>
                <a:t>어둡‘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지만‘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가장</a:t>
              </a:r>
              <a:r>
                <a:rPr lang="en-US" altLang="ko-KR" sz="1600" dirty="0"/>
                <a:t>’, ‘</a:t>
              </a:r>
              <a:r>
                <a:rPr lang="ko-KR" altLang="en-US" sz="1600" dirty="0"/>
                <a:t>참신‘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했‘</a:t>
              </a:r>
              <a:r>
                <a:rPr lang="en-US" altLang="ko-KR" sz="1600" dirty="0"/>
                <a:t>, ‘</a:t>
              </a:r>
              <a:r>
                <a:rPr lang="ko-KR" altLang="en-US" sz="1600" dirty="0"/>
                <a:t>다‘</a:t>
              </a:r>
              <a:r>
                <a:rPr lang="en-US" altLang="ko-KR" sz="1600" dirty="0"/>
                <a:t>, ‘.’]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4858DE9-D6B8-4F77-99D5-83F4E6066A64}"/>
                </a:ext>
              </a:extLst>
            </p:cNvPr>
            <p:cNvSpPr txBox="1"/>
            <p:nvPr/>
          </p:nvSpPr>
          <p:spPr>
            <a:xfrm>
              <a:off x="2175173" y="5681759"/>
              <a:ext cx="1336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/>
                <a:t>torch.tensor</a:t>
              </a:r>
              <a:r>
                <a:rPr lang="en-US" altLang="ko-KR" sz="1600" dirty="0"/>
                <a:t/>
              </a:r>
              <a:br>
                <a:rPr lang="en-US" altLang="ko-KR" sz="1600" dirty="0"/>
              </a:br>
              <a:r>
                <a:rPr lang="en-US" altLang="ko-KR" sz="1600" dirty="0" err="1"/>
                <a:t>tf.tensor</a:t>
              </a:r>
              <a:endParaRPr lang="ko-KR" alt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979DB3CD-B804-411A-9A38-254B4F8CCC9A}"/>
                </a:ext>
              </a:extLst>
            </p:cNvPr>
            <p:cNvSpPr txBox="1"/>
            <p:nvPr/>
          </p:nvSpPr>
          <p:spPr>
            <a:xfrm>
              <a:off x="765152" y="4334443"/>
              <a:ext cx="63780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[8275, 3273, 7101, 511, 5305, 7192, 511, 7424, 8439, 1953, 46]</a:t>
              </a:r>
              <a:endParaRPr lang="ko-KR" altLang="en-US" sz="1600" dirty="0"/>
            </a:p>
          </p:txBody>
        </p:sp>
        <p:sp>
          <p:nvSpPr>
            <p:cNvPr id="6" name="Google Shape;104;p20">
              <a:extLst>
                <a:ext uri="{FF2B5EF4-FFF2-40B4-BE49-F238E27FC236}">
                  <a16:creationId xmlns="" xmlns:a16="http://schemas.microsoft.com/office/drawing/2014/main" id="{781ECBAC-EB64-4EEA-971D-6A83D40CE225}"/>
                </a:ext>
              </a:extLst>
            </p:cNvPr>
            <p:cNvSpPr/>
            <p:nvPr/>
          </p:nvSpPr>
          <p:spPr>
            <a:xfrm rot="5400000">
              <a:off x="2555525" y="2436205"/>
              <a:ext cx="576000" cy="33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7BE1BAE4-A339-4B6A-BB73-A940D63C4BB8}"/>
                </a:ext>
              </a:extLst>
            </p:cNvPr>
            <p:cNvSpPr txBox="1"/>
            <p:nvPr/>
          </p:nvSpPr>
          <p:spPr>
            <a:xfrm>
              <a:off x="3140689" y="2313468"/>
              <a:ext cx="5752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Split</a:t>
              </a:r>
              <a:b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사용하고 싶은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split (</a:t>
              </a:r>
              <a:r>
                <a:rPr lang="en-US" altLang="ko-KR" sz="1600" dirty="0" err="1">
                  <a:solidFill>
                    <a:schemeClr val="accent3">
                      <a:lumMod val="75000"/>
                    </a:schemeClr>
                  </a:solidFill>
                </a:rPr>
                <a:t>eg.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형태소분석기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" name="Google Shape;112;p20">
              <a:extLst>
                <a:ext uri="{FF2B5EF4-FFF2-40B4-BE49-F238E27FC236}">
                  <a16:creationId xmlns="" xmlns:a16="http://schemas.microsoft.com/office/drawing/2014/main" id="{6A358E15-7E4A-4F7F-94FC-AB19DC3E9D26}"/>
                </a:ext>
              </a:extLst>
            </p:cNvPr>
            <p:cNvSpPr/>
            <p:nvPr/>
          </p:nvSpPr>
          <p:spPr>
            <a:xfrm rot="5400000">
              <a:off x="2555525" y="5007728"/>
              <a:ext cx="576000" cy="33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E8FFD16-3085-4BDF-8E59-4E37B846DFAA}"/>
                </a:ext>
              </a:extLst>
            </p:cNvPr>
            <p:cNvSpPr txBox="1"/>
            <p:nvPr/>
          </p:nvSpPr>
          <p:spPr>
            <a:xfrm>
              <a:off x="3140689" y="4761880"/>
              <a:ext cx="44036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Look</a:t>
              </a:r>
              <a:r>
                <a:rPr lang="ko-KR" altLang="en-US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up</a:t>
              </a:r>
              <a:b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random </a:t>
              </a:r>
              <a:r>
                <a:rPr lang="en-US" altLang="ko-KR" sz="1600" dirty="0" err="1">
                  <a:solidFill>
                    <a:schemeClr val="accent3">
                      <a:lumMod val="75000"/>
                    </a:schemeClr>
                  </a:solidFill>
                </a:rPr>
                <a:t>init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된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matrix 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또는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pretrained token vector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에서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index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에 해당하는 값을 가져옴</a:t>
              </a:r>
            </a:p>
          </p:txBody>
        </p:sp>
        <p:sp>
          <p:nvSpPr>
            <p:cNvPr id="5" name="Google Shape;102;p20">
              <a:extLst>
                <a:ext uri="{FF2B5EF4-FFF2-40B4-BE49-F238E27FC236}">
                  <a16:creationId xmlns="" xmlns:a16="http://schemas.microsoft.com/office/drawing/2014/main" id="{72460FA0-19C1-451B-A3F6-2ED182C4689F}"/>
                </a:ext>
              </a:extLst>
            </p:cNvPr>
            <p:cNvSpPr/>
            <p:nvPr/>
          </p:nvSpPr>
          <p:spPr>
            <a:xfrm rot="5400000">
              <a:off x="2555525" y="3660411"/>
              <a:ext cx="576000" cy="33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A950F507-3F4B-4B98-80C4-3AAA56570E13}"/>
                </a:ext>
              </a:extLst>
            </p:cNvPr>
            <p:cNvSpPr txBox="1"/>
            <p:nvPr/>
          </p:nvSpPr>
          <p:spPr>
            <a:xfrm>
              <a:off x="3140689" y="3414563"/>
              <a:ext cx="3577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  <a:t>Transform</a:t>
              </a:r>
              <a:b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split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을 토대로 데이터로부터 생성된 </a:t>
              </a:r>
              <a:r>
                <a:rPr lang="en-US" altLang="ko-KR" sz="1600" dirty="0">
                  <a:solidFill>
                    <a:schemeClr val="accent3">
                      <a:lumMod val="75000"/>
                    </a:schemeClr>
                  </a:solidFill>
                </a:rPr>
                <a:t>Vocabulary </a:t>
              </a:r>
              <a:r>
                <a:rPr lang="ko-KR" altLang="en-US" sz="1600" dirty="0">
                  <a:solidFill>
                    <a:schemeClr val="accent3">
                      <a:lumMod val="75000"/>
                    </a:schemeClr>
                  </a:solidFill>
                </a:rPr>
                <a:t>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22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구현하고자 하는 논문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적용하고자 하는 데이터에 따라서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각기 다른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transform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 할 수 있어야함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Vocab class, Tokenizer class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구현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B001AA05-67AA-493E-937B-84EE3236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847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7F8C4E14-605D-42F8-86D4-4BAEF96F3EF3}"/>
              </a:ext>
            </a:extLst>
          </p:cNvPr>
          <p:cNvGrpSpPr/>
          <p:nvPr/>
        </p:nvGrpSpPr>
        <p:grpSpPr>
          <a:xfrm>
            <a:off x="624455" y="1818000"/>
            <a:ext cx="7906784" cy="1877437"/>
            <a:chOff x="624455" y="1932385"/>
            <a:chExt cx="7906784" cy="1877437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D15F7AD-957F-4A71-8165-D599A16EEB47}"/>
                </a:ext>
              </a:extLst>
            </p:cNvPr>
            <p:cNvSpPr txBox="1"/>
            <p:nvPr/>
          </p:nvSpPr>
          <p:spPr>
            <a:xfrm>
              <a:off x="624455" y="1932385"/>
              <a:ext cx="380455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/>
                <a:t>Vocab class</a:t>
              </a:r>
            </a:p>
            <a:p>
              <a:pPr algn="just"/>
              <a:endParaRPr lang="en-US" altLang="ko-KR" sz="1600" b="1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n-ea"/>
                </a:rPr>
                <a:t>token</a:t>
              </a:r>
              <a:r>
                <a:rPr lang="ko-KR" altLang="en-US" sz="1600" dirty="0">
                  <a:latin typeface="+mn-ea"/>
                </a:rPr>
                <a:t>을 받아서 </a:t>
              </a:r>
              <a:r>
                <a:rPr lang="en-US" altLang="ko-KR" sz="1600" dirty="0">
                  <a:latin typeface="+mn-ea"/>
                </a:rPr>
                <a:t>index</a:t>
              </a:r>
              <a:r>
                <a:rPr lang="ko-KR" altLang="en-US" sz="1600" dirty="0">
                  <a:latin typeface="+mn-ea"/>
                </a:rPr>
                <a:t>로 바꿔주는 역할</a:t>
              </a:r>
              <a:endParaRPr lang="en-US" altLang="ko-KR" sz="1600" dirty="0">
                <a:latin typeface="+mn-ea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n-ea"/>
                </a:rPr>
                <a:t>pretrained vector</a:t>
              </a:r>
              <a:r>
                <a:rPr lang="ko-KR" altLang="en-US" sz="1600" dirty="0">
                  <a:latin typeface="+mn-ea"/>
                </a:rPr>
                <a:t>를 활용하는 논문 구현 시</a:t>
              </a:r>
              <a:r>
                <a:rPr lang="en-US" altLang="ko-KR" sz="1600" dirty="0">
                  <a:latin typeface="+mn-ea"/>
                </a:rPr>
                <a:t>, token</a:t>
              </a:r>
              <a:r>
                <a:rPr lang="ko-KR" altLang="en-US" sz="1600" dirty="0">
                  <a:latin typeface="+mn-ea"/>
                </a:rPr>
                <a:t>의 </a:t>
              </a:r>
              <a:r>
                <a:rPr lang="en-US" altLang="ko-KR" sz="1600" dirty="0">
                  <a:latin typeface="+mn-ea"/>
                </a:rPr>
                <a:t>embedding</a:t>
              </a:r>
              <a:r>
                <a:rPr lang="ko-KR" altLang="en-US" sz="1600" dirty="0">
                  <a:latin typeface="+mn-ea"/>
                </a:rPr>
                <a:t>도 같이 가지고 있어야함</a:t>
              </a:r>
              <a:endParaRPr lang="en-US" altLang="ko-KR" sz="1600" dirty="0"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DF069B97-91AD-45B4-A4FE-417E8414C164}"/>
                </a:ext>
              </a:extLst>
            </p:cNvPr>
            <p:cNvSpPr txBox="1"/>
            <p:nvPr/>
          </p:nvSpPr>
          <p:spPr>
            <a:xfrm>
              <a:off x="4726684" y="1932385"/>
              <a:ext cx="3804555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Tokenizer class</a:t>
              </a:r>
              <a:r>
                <a:rPr lang="en-US" altLang="ko-KR" sz="1600" dirty="0"/>
                <a:t/>
              </a:r>
              <a:br>
                <a:rPr lang="en-US" altLang="ko-KR" sz="1600" dirty="0"/>
              </a:br>
              <a:endParaRPr lang="en-US" altLang="ko-KR" sz="1600" b="1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n-ea"/>
                </a:rPr>
                <a:t>split function</a:t>
              </a:r>
              <a:r>
                <a:rPr lang="ko-KR" altLang="en-US" sz="1600" dirty="0">
                  <a:latin typeface="+mn-ea"/>
                </a:rPr>
                <a:t>을 입력으로 받아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활용</a:t>
              </a:r>
              <a:r>
                <a:rPr lang="en-US" altLang="ko-KR" sz="1600" dirty="0">
                  <a:latin typeface="+mn-ea"/>
                </a:rPr>
                <a:t/>
              </a:r>
              <a:br>
                <a:rPr lang="en-US" altLang="ko-KR" sz="1600" dirty="0">
                  <a:latin typeface="+mn-ea"/>
                </a:rPr>
              </a:br>
              <a:r>
                <a:rPr lang="en-US" altLang="ko-KR" sz="1600" dirty="0">
                  <a:latin typeface="+mn-ea"/>
                </a:rPr>
                <a:t>(sentence </a:t>
              </a:r>
              <a:r>
                <a:rPr lang="en-US" altLang="ko-KR" sz="1600" dirty="0">
                  <a:latin typeface="+mn-ea"/>
                  <a:sym typeface="Wingdings" panose="05000000000000000000" pitchFamily="2" charset="2"/>
                </a:rPr>
                <a:t> list of tokens)</a:t>
              </a:r>
              <a:endParaRPr lang="en-US" altLang="ko-KR" sz="1600" dirty="0">
                <a:latin typeface="+mn-ea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n-ea"/>
                </a:rPr>
                <a:t>Vocab class</a:t>
              </a:r>
              <a:r>
                <a:rPr lang="ko-KR" altLang="en-US" sz="1600" dirty="0">
                  <a:latin typeface="+mn-ea"/>
                </a:rPr>
                <a:t>의 </a:t>
              </a:r>
              <a:r>
                <a:rPr lang="en-US" altLang="ko-KR" sz="1600" dirty="0">
                  <a:latin typeface="+mn-ea"/>
                </a:rPr>
                <a:t>instance</a:t>
              </a:r>
              <a:r>
                <a:rPr lang="ko-KR" altLang="en-US" sz="1600" dirty="0">
                  <a:latin typeface="+mn-ea"/>
                </a:rPr>
                <a:t>를 입력으로 받아 해당 </a:t>
              </a:r>
              <a:r>
                <a:rPr lang="en-US" altLang="ko-KR" sz="1600" dirty="0">
                  <a:latin typeface="+mn-ea"/>
                </a:rPr>
                <a:t>mapping </a:t>
              </a:r>
              <a:r>
                <a:rPr lang="ko-KR" altLang="en-US" sz="1600" dirty="0">
                  <a:latin typeface="+mn-ea"/>
                </a:rPr>
                <a:t>정보를 활용</a:t>
              </a:r>
              <a:r>
                <a:rPr lang="en-US" altLang="ko-KR" sz="1600" dirty="0">
                  <a:latin typeface="+mn-ea"/>
                </a:rPr>
                <a:t/>
              </a:r>
              <a:br>
                <a:rPr lang="en-US" altLang="ko-KR" sz="1600" dirty="0">
                  <a:latin typeface="+mn-ea"/>
                </a:rPr>
              </a:br>
              <a:r>
                <a:rPr lang="en-US" altLang="ko-KR" sz="1600" dirty="0">
                  <a:latin typeface="+mn-ea"/>
                </a:rPr>
                <a:t>(list of tokens </a:t>
              </a:r>
              <a:r>
                <a:rPr lang="en-US" altLang="ko-KR" sz="1600" dirty="0">
                  <a:latin typeface="+mn-ea"/>
                  <a:sym typeface="Wingdings" panose="05000000000000000000" pitchFamily="2" charset="2"/>
                </a:rPr>
                <a:t> list of indices)</a:t>
              </a:r>
              <a:endParaRPr lang="en-US" altLang="ko-KR" sz="1600" dirty="0">
                <a:latin typeface="+mn-ea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10BEBA73-1A7D-4E89-ADE3-C1E00C81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02" y="4335150"/>
            <a:ext cx="4143433" cy="2160000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AE5E6777-11AC-4E51-A493-276E7BFF85DC}"/>
              </a:ext>
            </a:extLst>
          </p:cNvPr>
          <p:cNvCxnSpPr>
            <a:stCxn id="13" idx="2"/>
          </p:cNvCxnSpPr>
          <p:nvPr/>
        </p:nvCxnSpPr>
        <p:spPr>
          <a:xfrm>
            <a:off x="2526733" y="3449216"/>
            <a:ext cx="2590551" cy="140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CE2630BB-E3A9-48CA-B8B4-91B90D86546C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5200650" y="3695437"/>
            <a:ext cx="1428312" cy="11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9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Tokenizer class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composition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구현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 해주는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function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Vocab class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의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instance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parameter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로 받음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wrapping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해서 사용하는 형태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B001AA05-67AA-493E-937B-84EE3236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847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272DA15-A369-44B8-A940-34EDA24D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9" y="1713214"/>
            <a:ext cx="4320000" cy="51109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89E8470-7BF8-44AD-AB4D-5B1BC715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846" y="1713214"/>
            <a:ext cx="4320000" cy="381014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0E6BD01-9028-4095-9271-75CE2FC8F4AF}"/>
              </a:ext>
            </a:extLst>
          </p:cNvPr>
          <p:cNvSpPr/>
          <p:nvPr/>
        </p:nvSpPr>
        <p:spPr>
          <a:xfrm>
            <a:off x="5576887" y="1971677"/>
            <a:ext cx="2124075" cy="114298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BA58CB00-F1CF-476C-B9B9-3053F11F85DE}"/>
              </a:ext>
            </a:extLst>
          </p:cNvPr>
          <p:cNvSpPr/>
          <p:nvPr/>
        </p:nvSpPr>
        <p:spPr>
          <a:xfrm>
            <a:off x="4708892" y="3528199"/>
            <a:ext cx="3544521" cy="1453376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위와 같이 구현해둔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Vocabulary class, Tokenizer class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는 아래와 같이 간단하게 활용할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DE5D00B-270E-4260-9FDC-A268E938F89A}"/>
              </a:ext>
            </a:extLst>
          </p:cNvPr>
          <p:cNvSpPr/>
          <p:nvPr/>
        </p:nvSpPr>
        <p:spPr>
          <a:xfrm>
            <a:off x="435446" y="1894775"/>
            <a:ext cx="8444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tokenizer </a:t>
            </a:r>
            <a:r>
              <a:rPr lang="en-US" altLang="ko-KR" sz="1600" dirty="0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 Tokenizer(</a:t>
            </a:r>
            <a:r>
              <a:rPr lang="en-US" altLang="ko-KR" sz="1600" dirty="0">
                <a:solidFill>
                  <a:srgbClr val="E36209"/>
                </a:solidFill>
                <a:latin typeface="Consolas" panose="020B0609020204030204" pitchFamily="49" charset="0"/>
              </a:rPr>
              <a:t>vocab</a:t>
            </a:r>
            <a:r>
              <a:rPr lang="en-US" altLang="ko-KR" sz="1600" dirty="0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vocab, </a:t>
            </a:r>
            <a:r>
              <a:rPr lang="en-US" altLang="ko-KR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split_fn</a:t>
            </a:r>
            <a:r>
              <a:rPr lang="en-US" altLang="ko-KR" sz="1600" dirty="0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MeCab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().morphs)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1143AEA-4F96-4495-81BD-4A5B0DF3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3" y="2496957"/>
            <a:ext cx="5263044" cy="288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5505450" y="2989149"/>
            <a:ext cx="35004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tokenizer.split_and_transform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(‘</a:t>
            </a:r>
            <a:r>
              <a:rPr lang="ko-KR" alt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히어로 무비 중 가장 어둡지만 가장 참신했다</a:t>
            </a:r>
            <a:r>
              <a:rPr lang="en-US" altLang="ko-KR" sz="1600" dirty="0">
                <a:solidFill>
                  <a:srgbClr val="24292E"/>
                </a:solidFill>
                <a:latin typeface="Consolas" panose="020B0609020204030204" pitchFamily="49" charset="0"/>
              </a:rPr>
              <a:t>.’)</a:t>
            </a:r>
            <a:endParaRPr lang="ko-KR" altLang="en-US" sz="1600" dirty="0"/>
          </a:p>
        </p:txBody>
      </p:sp>
      <p:sp>
        <p:nvSpPr>
          <p:cNvPr id="19" name="오른쪽 중괄호 18">
            <a:extLst>
              <a:ext uri="{FF2B5EF4-FFF2-40B4-BE49-F238E27FC236}">
                <a16:creationId xmlns="" xmlns:a16="http://schemas.microsoft.com/office/drawing/2014/main" id="{66C4016B-FE04-4BF2-9C2C-5C22C1F39F25}"/>
              </a:ext>
            </a:extLst>
          </p:cNvPr>
          <p:cNvSpPr/>
          <p:nvPr/>
        </p:nvSpPr>
        <p:spPr>
          <a:xfrm>
            <a:off x="4779569" y="2718575"/>
            <a:ext cx="629174" cy="1372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076750"/>
            <a:ext cx="8520600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s</a:t>
            </a:r>
            <a:r>
              <a:rPr lang="en-US" altLang="ko" sz="2800" b="1" dirty="0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tructure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97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구조화된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template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사용하면 좋지만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처음 접할 시 매우 복잡하고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에 관련 없는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glue code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도 존재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기본부터 시작하여 차근차근 확장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EB41A071-5234-4122-815A-1BDC85C1B129}"/>
              </a:ext>
            </a:extLst>
          </p:cNvPr>
          <p:cNvGrpSpPr/>
          <p:nvPr/>
        </p:nvGrpSpPr>
        <p:grpSpPr>
          <a:xfrm>
            <a:off x="569166" y="1818975"/>
            <a:ext cx="8005668" cy="4320000"/>
            <a:chOff x="603861" y="1877693"/>
            <a:chExt cx="8005668" cy="4320000"/>
          </a:xfrm>
        </p:grpSpPr>
        <p:pic>
          <p:nvPicPr>
            <p:cNvPr id="9" name="Picture 2" descr="alt text">
              <a:extLst>
                <a:ext uri="{FF2B5EF4-FFF2-40B4-BE49-F238E27FC236}">
                  <a16:creationId xmlns="" xmlns:a16="http://schemas.microsoft.com/office/drawing/2014/main" id="{EC5DFA7D-DA63-4DAE-B13B-D3E6F62BD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576" y="2417693"/>
              <a:ext cx="452995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1D10A778-FF51-4EFF-AD9A-9F0D8606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61" y="1877693"/>
              <a:ext cx="3179221" cy="432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A555C45-3165-4665-A06C-020783C4AA6F}"/>
              </a:ext>
            </a:extLst>
          </p:cNvPr>
          <p:cNvSpPr txBox="1"/>
          <p:nvPr/>
        </p:nvSpPr>
        <p:spPr>
          <a:xfrm>
            <a:off x="4194" y="6455321"/>
            <a:ext cx="560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https://github.com/victoresque/pytorch-template#folder-structure</a:t>
            </a:r>
            <a:br>
              <a:rPr lang="en-US" altLang="ko-KR" sz="100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altLang="ko-KR" sz="100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https://github.com/moemen95/Pytorch-Project-Template</a:t>
            </a:r>
            <a:endParaRPr lang="en-US" altLang="ko-KR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1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대부분의 복잡한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template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이라고 하더라도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자세히 살펴보면 크게 아래에서 벗어나지는 않음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template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보다 필요한 부분에 집중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Project structure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842639"/>
              </p:ext>
            </p:extLst>
          </p:nvPr>
        </p:nvGraphicFramePr>
        <p:xfrm>
          <a:off x="628650" y="1845986"/>
          <a:ext cx="7886700" cy="396748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=""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model/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data.py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net.py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ops.py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(metric.py)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기본 </a:t>
                      </a:r>
                      <a:r>
                        <a:rPr lang="en-US" altLang="ko-KR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가 지원하면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metric.py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는 구현 필요성 ↓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utils.py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train.py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evaluate.py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utils.py</a:t>
                      </a: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build_vocab.py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(search_hyperparams.py)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구현자의 판단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(synthesize_results.py) # 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구현자의 판단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382979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274733"/>
            <a:ext cx="8520600" cy="6001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</a:t>
            </a:r>
            <a:r>
              <a:rPr lang="en-US" altLang="ko" sz="2800" b="1" dirty="0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structure - model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00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 directory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에서는 구현하고자 하는 논문에 제시된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관련된 코드를 정리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특히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net.py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관련된 코드를 정리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- model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92EF6C63-38BB-4AC6-BBDD-EC9C041BB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31060"/>
              </p:ext>
            </p:extLst>
          </p:nvPr>
        </p:nvGraphicFramePr>
        <p:xfrm>
          <a:off x="628650" y="1818000"/>
          <a:ext cx="7886700" cy="177292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=""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model/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data.py 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net.py</a:t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ops.py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(metric.py) # 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기본 </a:t>
                      </a:r>
                      <a:r>
                        <a:rPr lang="en-US" altLang="ko-KR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가 지원하면 </a:t>
                      </a:r>
                      <a:r>
                        <a:rPr lang="en-US" altLang="ko-KR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metric.py</a:t>
                      </a:r>
                      <a:r>
                        <a:rPr lang="ko-KR" alt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는 구현 필요성 ↓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utils.py</a:t>
                      </a: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382979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3A49858D-4DD8-43D3-A7EE-19E0422DC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79097"/>
              </p:ext>
            </p:extLst>
          </p:nvPr>
        </p:nvGraphicFramePr>
        <p:xfrm>
          <a:off x="628650" y="3813944"/>
          <a:ext cx="7886700" cy="219964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=""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data.py: model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training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을 하기위한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data pipeline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과 관련된 코드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net.py: model architecture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로 정의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SentenceCNN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ops.py: model architecture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를 구현하기 위한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module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로 정의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MultiChannelEmbedding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ConvolutionLayer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MaxOverTimePooling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metric.py: model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의 성능을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measure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하는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metric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loss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function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으로 정의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cross entropy, accuracy) </a:t>
                      </a:r>
                    </a:p>
                    <a:p>
                      <a:pPr marL="285750" lvl="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utils.py: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data pipeline 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model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과 관련 있는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utility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들을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function 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로 정의</a:t>
                      </a:r>
                      <a:endParaRPr lang="en-US" altLang="ko-KR" sz="16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lvl="1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eg.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Vocab, Tokenizer, </a:t>
                      </a:r>
                      <a:r>
                        <a:rPr lang="en-US" altLang="ko-KR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PadSequence</a:t>
                      </a:r>
                      <a:r>
                        <a:rPr lang="en-US" altLang="ko-KR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1382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65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정리할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정의되는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가 최대한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linear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한 구조를 가질 수 있도록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module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정리하는 게 중요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sz="10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o</a:t>
            </a:r>
            <a:r>
              <a:rPr lang="en-US" altLang="ko-KR" sz="1600" dirty="0" smtClean="0">
                <a:solidFill>
                  <a:srgbClr val="A5A5A5">
                    <a:lumMod val="75000"/>
                  </a:srgbClr>
                </a:solidFill>
              </a:rPr>
              <a:t>ps.py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 정리하는 원칙</a:t>
            </a:r>
            <a:endParaRPr lang="en-US" altLang="ko-KR" sz="1600" dirty="0">
              <a:solidFill>
                <a:srgbClr val="A5A5A5">
                  <a:lumMod val="75000"/>
                </a:srgbClr>
              </a:solidFill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000" dirty="0">
              <a:solidFill>
                <a:srgbClr val="A5A5A5">
                  <a:lumMod val="75000"/>
                </a:srgbClr>
              </a:solidFill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DL framework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에서 제공하는 기본 </a:t>
            </a:r>
            <a:r>
              <a:rPr lang="en-US" altLang="ko-KR" sz="1600" dirty="0" err="1">
                <a:solidFill>
                  <a:srgbClr val="A5A5A5">
                    <a:lumMod val="75000"/>
                  </a:srgbClr>
                </a:solidFill>
              </a:rPr>
              <a:t>api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가 없음 </a:t>
            </a: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(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이미 있는 것을 구현하지 말 것</a:t>
            </a: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)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DL framework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에서 제공하는 기본 </a:t>
            </a:r>
            <a:r>
              <a:rPr lang="en-US" altLang="ko-KR" sz="1600" dirty="0" err="1">
                <a:solidFill>
                  <a:srgbClr val="A5A5A5">
                    <a:lumMod val="75000"/>
                  </a:srgbClr>
                </a:solidFill>
              </a:rPr>
              <a:t>api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 새로운 기능을 추가해서 구현해야 할 경우</a:t>
            </a:r>
            <a:endParaRPr lang="en-US" altLang="ko-KR" sz="1600" dirty="0">
              <a:solidFill>
                <a:srgbClr val="A5A5A5">
                  <a:lumMod val="75000"/>
                </a:srgbClr>
              </a:solidFill>
            </a:endParaRP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net.py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에서 </a:t>
            </a: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architecture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을 </a:t>
            </a:r>
            <a:r>
              <a:rPr lang="en-US" altLang="ko-KR" sz="1600" dirty="0">
                <a:solidFill>
                  <a:srgbClr val="A5A5A5">
                    <a:lumMod val="75000"/>
                  </a:srgbClr>
                </a:solidFill>
              </a:rPr>
              <a:t>linear</a:t>
            </a:r>
            <a:r>
              <a:rPr lang="ko-KR" altLang="en-US" sz="1600" dirty="0">
                <a:solidFill>
                  <a:srgbClr val="A5A5A5">
                    <a:lumMod val="75000"/>
                  </a:srgbClr>
                </a:solidFill>
              </a:rPr>
              <a:t>하게 만들기위해서만 구현</a:t>
            </a:r>
            <a:endParaRPr lang="en-US" altLang="ko-KR" sz="1600" dirty="0">
              <a:solidFill>
                <a:srgbClr val="A5A5A5">
                  <a:lumMod val="75000"/>
                </a:srgbClr>
              </a:solidFill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– model/[net.py, ops.py]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7148DFB-C06F-4C72-ABE7-87A90488E5FD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Convolutional Neural Networks for Sentence Classification 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(https://arxiv.org/abs/1408.5882)</a:t>
            </a:r>
            <a:endParaRPr lang="en-US" altLang="ko-KR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54D3F9A5-5893-44B7-8E1A-01ECEC18D270}"/>
              </a:ext>
            </a:extLst>
          </p:cNvPr>
          <p:cNvGrpSpPr/>
          <p:nvPr/>
        </p:nvGrpSpPr>
        <p:grpSpPr>
          <a:xfrm>
            <a:off x="690662" y="3212645"/>
            <a:ext cx="7776089" cy="3306855"/>
            <a:chOff x="264758" y="3237809"/>
            <a:chExt cx="7776089" cy="3306855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1E54FFEA-1E87-4C44-B654-DC3A00F7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087" y="3664664"/>
              <a:ext cx="6103825" cy="288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4C046460-B81E-40D4-97F4-1ED32D703C03}"/>
                </a:ext>
              </a:extLst>
            </p:cNvPr>
            <p:cNvSpPr txBox="1"/>
            <p:nvPr/>
          </p:nvSpPr>
          <p:spPr>
            <a:xfrm>
              <a:off x="264758" y="3237809"/>
              <a:ext cx="2190502" cy="315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600" b="1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  <a:cs typeface="+mj-cs"/>
                </a:rPr>
                <a:t>Class</a:t>
              </a:r>
              <a:r>
                <a:rPr lang="ko-KR" altLang="en-US" sz="1600" b="1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  <a:cs typeface="+mj-cs"/>
                </a:rPr>
                <a:t> </a:t>
              </a:r>
              <a:r>
                <a:rPr lang="en-US" altLang="ko-KR" sz="1600" b="1" dirty="0" err="1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  <a:cs typeface="+mj-cs"/>
                </a:rPr>
                <a:t>SenCNN</a:t>
              </a:r>
              <a:endPara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3E99FD00-8ABD-4433-A01D-C8FA49C560F8}"/>
                </a:ext>
              </a:extLst>
            </p:cNvPr>
            <p:cNvSpPr txBox="1"/>
            <p:nvPr/>
          </p:nvSpPr>
          <p:spPr>
            <a:xfrm>
              <a:off x="1314358" y="3501517"/>
              <a:ext cx="2281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Class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MultiChannelEmbedding</a:t>
              </a:r>
              <a:endParaRPr lang="ko-KR" alt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982091E-09ED-4655-8771-13F3CA3A0882}"/>
                </a:ext>
              </a:extLst>
            </p:cNvPr>
            <p:cNvSpPr txBox="1"/>
            <p:nvPr/>
          </p:nvSpPr>
          <p:spPr>
            <a:xfrm>
              <a:off x="3491228" y="3747173"/>
              <a:ext cx="18273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</a:rPr>
                <a:t>Class </a:t>
              </a:r>
              <a:r>
                <a:rPr lang="en-US" altLang="ko-KR" sz="1200" dirty="0" err="1">
                  <a:solidFill>
                    <a:schemeClr val="accent4">
                      <a:lumMod val="75000"/>
                    </a:schemeClr>
                  </a:solidFill>
                </a:rPr>
                <a:t>ConvolutionLayer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61426104-B60E-46A1-ADB0-FC0FA132BB6A}"/>
                </a:ext>
              </a:extLst>
            </p:cNvPr>
            <p:cNvSpPr txBox="1"/>
            <p:nvPr/>
          </p:nvSpPr>
          <p:spPr>
            <a:xfrm>
              <a:off x="4717418" y="4166152"/>
              <a:ext cx="2057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</a:rPr>
                <a:t>Class </a:t>
              </a:r>
              <a:r>
                <a:rPr lang="en-US" altLang="ko-KR" sz="1200" dirty="0" err="1">
                  <a:solidFill>
                    <a:schemeClr val="accent5">
                      <a:lumMod val="75000"/>
                    </a:schemeClr>
                  </a:solidFill>
                </a:rPr>
                <a:t>MaxOverTimepooling</a:t>
              </a:r>
              <a:endParaRPr lang="ko-KR" alt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2C05EE9-424F-4AC7-95BF-3F542D0B3077}"/>
                </a:ext>
              </a:extLst>
            </p:cNvPr>
            <p:cNvSpPr txBox="1"/>
            <p:nvPr/>
          </p:nvSpPr>
          <p:spPr>
            <a:xfrm>
              <a:off x="6354671" y="5008899"/>
              <a:ext cx="1686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>
                      <a:lumMod val="50000"/>
                    </a:schemeClr>
                  </a:solidFill>
                </a:rPr>
                <a:t>nn.Linear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bg1">
                      <a:lumMod val="50000"/>
                    </a:schemeClr>
                  </a:solidFill>
                </a:rPr>
                <a:t>nn.Dropout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5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Intro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Deep Learning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에 처음 입문할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다루는 대부분의 예제 데이터는 대부분 수치형 데이터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!</a:t>
            </a:r>
          </a:p>
        </p:txBody>
      </p:sp>
      <p:pic>
        <p:nvPicPr>
          <p:cNvPr id="6" name="Google Shape;61;p14">
            <a:extLst>
              <a:ext uri="{FF2B5EF4-FFF2-40B4-BE49-F238E27FC236}">
                <a16:creationId xmlns="" xmlns:a16="http://schemas.microsoft.com/office/drawing/2014/main" id="{F0E83392-5E8E-4473-835C-F1253AEA21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500" y="2419979"/>
            <a:ext cx="2625735" cy="262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2;p14">
            <a:extLst>
              <a:ext uri="{FF2B5EF4-FFF2-40B4-BE49-F238E27FC236}">
                <a16:creationId xmlns="" xmlns:a16="http://schemas.microsoft.com/office/drawing/2014/main" id="{1546FA15-66F2-435F-A86C-381AEA7F34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25" y="2419979"/>
            <a:ext cx="2625735" cy="262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;p14">
            <a:extLst>
              <a:ext uri="{FF2B5EF4-FFF2-40B4-BE49-F238E27FC236}">
                <a16:creationId xmlns="" xmlns:a16="http://schemas.microsoft.com/office/drawing/2014/main" id="{50129AE3-1390-4AC2-84F7-345FDBFFBB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462" y="2419967"/>
            <a:ext cx="2624400" cy="262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00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정리할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net.py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정의되는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architecture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가 최대한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linear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한 구조를 가질 수 있도록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ops.py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module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정리하는 게 중요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sz="10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model/[net.py, ops.py]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938C8999-C00D-47E5-9B9A-ED293D51DAF1}"/>
              </a:ext>
            </a:extLst>
          </p:cNvPr>
          <p:cNvGrpSpPr/>
          <p:nvPr/>
        </p:nvGrpSpPr>
        <p:grpSpPr>
          <a:xfrm>
            <a:off x="517486" y="1720217"/>
            <a:ext cx="8109028" cy="4702524"/>
            <a:chOff x="376346" y="1720217"/>
            <a:chExt cx="8109028" cy="4702524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35E94720-871B-4D9F-A625-A35AF0762A7E}"/>
                </a:ext>
              </a:extLst>
            </p:cNvPr>
            <p:cNvGrpSpPr/>
            <p:nvPr/>
          </p:nvGrpSpPr>
          <p:grpSpPr>
            <a:xfrm>
              <a:off x="376346" y="1720217"/>
              <a:ext cx="3695621" cy="4702524"/>
              <a:chOff x="376346" y="1720217"/>
              <a:chExt cx="3695621" cy="4702524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EE808FF6-9743-4DB8-B387-92BC5F54B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221" y="2102741"/>
                <a:ext cx="3312746" cy="432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C6A19521-7872-4ACB-A8C4-6395037852D5}"/>
                  </a:ext>
                </a:extLst>
              </p:cNvPr>
              <p:cNvSpPr txBox="1"/>
              <p:nvPr/>
            </p:nvSpPr>
            <p:spPr>
              <a:xfrm>
                <a:off x="376346" y="1720217"/>
                <a:ext cx="7657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net.py</a:t>
                </a:r>
                <a:endParaRPr lang="ko-KR" altLang="en-US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="" xmlns:a16="http://schemas.microsoft.com/office/drawing/2014/main" id="{45DEB226-06CC-4100-B2CE-1F3CA467BB92}"/>
                </a:ext>
              </a:extLst>
            </p:cNvPr>
            <p:cNvGrpSpPr/>
            <p:nvPr/>
          </p:nvGrpSpPr>
          <p:grpSpPr>
            <a:xfrm>
              <a:off x="4447465" y="1720217"/>
              <a:ext cx="4037909" cy="4702524"/>
              <a:chOff x="4447465" y="1720217"/>
              <a:chExt cx="4037909" cy="4702524"/>
            </a:xfrm>
          </p:grpSpPr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9E1A4A69-0CC4-49F3-BA06-D2D13824E0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43"/>
              <a:stretch/>
            </p:blipFill>
            <p:spPr>
              <a:xfrm>
                <a:off x="4840758" y="2102741"/>
                <a:ext cx="3644616" cy="432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6AF06E28-4F83-4106-8E3A-8BE7BDCC60EC}"/>
                  </a:ext>
                </a:extLst>
              </p:cNvPr>
              <p:cNvSpPr txBox="1"/>
              <p:nvPr/>
            </p:nvSpPr>
            <p:spPr>
              <a:xfrm>
                <a:off x="4447465" y="1720217"/>
                <a:ext cx="7977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ops.py</a:t>
                </a:r>
                <a:endParaRPr lang="ko-KR" altLang="en-US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4" name="사각형: 둥근 모서리 33">
            <a:extLst>
              <a:ext uri="{FF2B5EF4-FFF2-40B4-BE49-F238E27FC236}">
                <a16:creationId xmlns="" xmlns:a16="http://schemas.microsoft.com/office/drawing/2014/main" id="{8720185A-0FF4-4035-9D8E-C7B16A1744D2}"/>
              </a:ext>
            </a:extLst>
          </p:cNvPr>
          <p:cNvSpPr/>
          <p:nvPr/>
        </p:nvSpPr>
        <p:spPr>
          <a:xfrm>
            <a:off x="4930895" y="2058771"/>
            <a:ext cx="3726143" cy="1724664"/>
          </a:xfrm>
          <a:prstGeom prst="roundRect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="" xmlns:a16="http://schemas.microsoft.com/office/drawing/2014/main" id="{5CD71A30-A546-4348-AA3F-0BE2C1C141F8}"/>
              </a:ext>
            </a:extLst>
          </p:cNvPr>
          <p:cNvSpPr/>
          <p:nvPr/>
        </p:nvSpPr>
        <p:spPr>
          <a:xfrm>
            <a:off x="4930895" y="3808124"/>
            <a:ext cx="3726144" cy="1934139"/>
          </a:xfrm>
          <a:prstGeom prst="round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="" xmlns:a16="http://schemas.microsoft.com/office/drawing/2014/main" id="{E404F85B-3A49-49FD-BB73-71B56ABDF53E}"/>
              </a:ext>
            </a:extLst>
          </p:cNvPr>
          <p:cNvSpPr/>
          <p:nvPr/>
        </p:nvSpPr>
        <p:spPr>
          <a:xfrm>
            <a:off x="4930894" y="5795912"/>
            <a:ext cx="3726144" cy="670800"/>
          </a:xfrm>
          <a:prstGeom prst="roundRect">
            <a:avLst/>
          </a:prstGeom>
          <a:noFill/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DC292F2-755C-4D10-BC2C-BE8555B26E80}"/>
              </a:ext>
            </a:extLst>
          </p:cNvPr>
          <p:cNvSpPr txBox="1"/>
          <p:nvPr/>
        </p:nvSpPr>
        <p:spPr>
          <a:xfrm>
            <a:off x="6344709" y="2060628"/>
            <a:ext cx="2281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Class 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</a:rPr>
              <a:t>MultiChannelEmbedding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EF16DC9-FA66-4E50-90B1-67A000FBE0A6}"/>
              </a:ext>
            </a:extLst>
          </p:cNvPr>
          <p:cNvSpPr txBox="1"/>
          <p:nvPr/>
        </p:nvSpPr>
        <p:spPr>
          <a:xfrm>
            <a:off x="6344709" y="3808124"/>
            <a:ext cx="182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</a:rPr>
              <a:t>Class </a:t>
            </a:r>
            <a:r>
              <a:rPr lang="en-US" altLang="ko-KR" sz="1200" dirty="0" err="1">
                <a:solidFill>
                  <a:schemeClr val="accent4">
                    <a:lumMod val="75000"/>
                  </a:schemeClr>
                </a:solidFill>
              </a:rPr>
              <a:t>ConvolutionLayer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E0E0F4E-7709-4344-8402-ED55A1056DA3}"/>
              </a:ext>
            </a:extLst>
          </p:cNvPr>
          <p:cNvSpPr txBox="1"/>
          <p:nvPr/>
        </p:nvSpPr>
        <p:spPr>
          <a:xfrm>
            <a:off x="6344709" y="5766952"/>
            <a:ext cx="2057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Class </a:t>
            </a:r>
            <a:r>
              <a:rPr lang="en-US" altLang="ko-KR" sz="1200" dirty="0" err="1">
                <a:solidFill>
                  <a:schemeClr val="accent5">
                    <a:lumMod val="75000"/>
                  </a:schemeClr>
                </a:solidFill>
              </a:rPr>
              <a:t>MaxOverTimepooling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F3D11C98-BFA8-4D61-A4E5-02A3A75D5AB6}"/>
              </a:ext>
            </a:extLst>
          </p:cNvPr>
          <p:cNvCxnSpPr>
            <a:stCxn id="34" idx="1"/>
          </p:cNvCxnSpPr>
          <p:nvPr/>
        </p:nvCxnSpPr>
        <p:spPr>
          <a:xfrm flipH="1">
            <a:off x="3397541" y="2921103"/>
            <a:ext cx="1533354" cy="602273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F295E852-50B0-4F58-87B2-83DFC3AABE9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397541" y="3664827"/>
            <a:ext cx="1533354" cy="1110367"/>
          </a:xfrm>
          <a:prstGeom prst="straightConnector1">
            <a:avLst/>
          </a:prstGeom>
          <a:ln w="63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59222F8C-4D50-4823-B96D-DE62F4BB03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2957119" y="3808124"/>
            <a:ext cx="1973775" cy="2323188"/>
          </a:xfrm>
          <a:prstGeom prst="straightConnector1">
            <a:avLst/>
          </a:prstGeom>
          <a:ln w="63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중괄호 22">
            <a:extLst>
              <a:ext uri="{FF2B5EF4-FFF2-40B4-BE49-F238E27FC236}">
                <a16:creationId xmlns="" xmlns:a16="http://schemas.microsoft.com/office/drawing/2014/main" id="{66C4016B-FE04-4BF2-9C2C-5C22C1F39F25}"/>
              </a:ext>
            </a:extLst>
          </p:cNvPr>
          <p:cNvSpPr/>
          <p:nvPr/>
        </p:nvSpPr>
        <p:spPr>
          <a:xfrm rot="10800000">
            <a:off x="639548" y="3293535"/>
            <a:ext cx="629174" cy="10644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1426104-B60E-46A1-ADB0-FC0FA132BB6A}"/>
              </a:ext>
            </a:extLst>
          </p:cNvPr>
          <p:cNvSpPr txBox="1"/>
          <p:nvPr/>
        </p:nvSpPr>
        <p:spPr>
          <a:xfrm>
            <a:off x="-5558" y="3687270"/>
            <a:ext cx="63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Linear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32F2E80-70EC-4B87-B0FF-88487FE179B8}"/>
              </a:ext>
            </a:extLst>
          </p:cNvPr>
          <p:cNvGrpSpPr/>
          <p:nvPr/>
        </p:nvGrpSpPr>
        <p:grpSpPr>
          <a:xfrm>
            <a:off x="523739" y="1696713"/>
            <a:ext cx="8096522" cy="5112000"/>
            <a:chOff x="388416" y="1696713"/>
            <a:chExt cx="8096522" cy="5112000"/>
          </a:xfrm>
        </p:grpSpPr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0BE351CB-1452-439E-9D90-CED77DAE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416" y="1696713"/>
              <a:ext cx="4320000" cy="51109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89F90C1B-FADD-49C2-9C4E-9628426B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394" y="1696713"/>
              <a:ext cx="3698544" cy="51120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utils.py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하기위한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 pipeline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구현함에 있어서 필요한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전처리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관련 코드들을 작성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– model/utils.py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data.py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하기위한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 pipeline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과 관련된 코드를 포함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PyTorch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경우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Dataset class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정의하고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DataLoader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기본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api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활용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– model/data.py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7148DFB-C06F-4C72-ABE7-87A90488E5FD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Loading and Processing Tutorial (https://pytorch.org/tutorials/beginner/data_loading_tutorial.html#dataset-class)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44E0CE03-EE14-4394-BA0F-391FD2D6981B}"/>
              </a:ext>
            </a:extLst>
          </p:cNvPr>
          <p:cNvGrpSpPr/>
          <p:nvPr/>
        </p:nvGrpSpPr>
        <p:grpSpPr>
          <a:xfrm>
            <a:off x="326937" y="1818000"/>
            <a:ext cx="8629200" cy="4589933"/>
            <a:chOff x="326937" y="1777263"/>
            <a:chExt cx="8629200" cy="4589933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32D52111-4ED8-4098-908A-40AF4F7C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250" y="5462321"/>
              <a:ext cx="6124575" cy="904875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="" xmlns:a16="http://schemas.microsoft.com/office/drawing/2014/main" id="{3754D6DA-FEEE-4529-BE10-C711E8B1ACCB}"/>
                </a:ext>
              </a:extLst>
            </p:cNvPr>
            <p:cNvGrpSpPr/>
            <p:nvPr/>
          </p:nvGrpSpPr>
          <p:grpSpPr>
            <a:xfrm>
              <a:off x="326937" y="1777263"/>
              <a:ext cx="8629200" cy="2880000"/>
              <a:chOff x="326937" y="1777263"/>
              <a:chExt cx="8629200" cy="288000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="" xmlns:a16="http://schemas.microsoft.com/office/drawing/2014/main" id="{7B8C1A89-4999-463C-A4AD-28AE6EDBD8F4}"/>
                  </a:ext>
                </a:extLst>
              </p:cNvPr>
              <p:cNvGrpSpPr/>
              <p:nvPr/>
            </p:nvGrpSpPr>
            <p:grpSpPr>
              <a:xfrm>
                <a:off x="4393346" y="1777263"/>
                <a:ext cx="4562791" cy="2880000"/>
                <a:chOff x="4393346" y="1848264"/>
                <a:chExt cx="4562791" cy="288000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="" xmlns:a16="http://schemas.microsoft.com/office/drawing/2014/main" id="{DA86D628-3FCC-4E06-9477-7DBB5075B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3346" y="1848264"/>
                  <a:ext cx="4562791" cy="2880000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="" xmlns:a16="http://schemas.microsoft.com/office/drawing/2014/main" id="{33A52032-2AC0-4AA7-A50A-F6F89DF3BD8E}"/>
                    </a:ext>
                  </a:extLst>
                </p:cNvPr>
                <p:cNvSpPr/>
                <p:nvPr/>
              </p:nvSpPr>
              <p:spPr>
                <a:xfrm>
                  <a:off x="4803176" y="3376811"/>
                  <a:ext cx="1606925" cy="137020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="" xmlns:a16="http://schemas.microsoft.com/office/drawing/2014/main" id="{FF4CC821-DF4A-4452-ACCC-7829038A3C2B}"/>
                    </a:ext>
                  </a:extLst>
                </p:cNvPr>
                <p:cNvSpPr/>
                <p:nvPr/>
              </p:nvSpPr>
              <p:spPr>
                <a:xfrm>
                  <a:off x="6303407" y="2171591"/>
                  <a:ext cx="2031968" cy="141929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="" xmlns:a16="http://schemas.microsoft.com/office/drawing/2014/main" id="{68418751-14DA-4202-8860-3BD15C06BC9E}"/>
                    </a:ext>
                  </a:extLst>
                </p:cNvPr>
                <p:cNvSpPr/>
                <p:nvPr/>
              </p:nvSpPr>
              <p:spPr>
                <a:xfrm>
                  <a:off x="4803175" y="4299172"/>
                  <a:ext cx="4152962" cy="137020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="" xmlns:a16="http://schemas.microsoft.com/office/drawing/2014/main" id="{AF7D5B21-FDC5-448E-8CE7-E0080C711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937" y="1777263"/>
                <a:ext cx="3994521" cy="2160000"/>
              </a:xfrm>
              <a:prstGeom prst="rect">
                <a:avLst/>
              </a:prstGeom>
            </p:spPr>
          </p:pic>
        </p:grpSp>
        <p:sp>
          <p:nvSpPr>
            <p:cNvPr id="22" name="화살표: 아래쪽 21">
              <a:extLst>
                <a:ext uri="{FF2B5EF4-FFF2-40B4-BE49-F238E27FC236}">
                  <a16:creationId xmlns="" xmlns:a16="http://schemas.microsoft.com/office/drawing/2014/main" id="{E1DA1C28-A0EA-4D65-9EB7-693F182ECDFC}"/>
                </a:ext>
              </a:extLst>
            </p:cNvPr>
            <p:cNvSpPr/>
            <p:nvPr/>
          </p:nvSpPr>
          <p:spPr>
            <a:xfrm>
              <a:off x="4187812" y="4934087"/>
              <a:ext cx="907450" cy="37623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6334952" y="3466674"/>
            <a:ext cx="274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전처리함수를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parameter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로 받아 활용하면 매우 구현이 용이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!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06E4A5DD-E531-4923-AA1C-3410FA1A6E6A}"/>
              </a:ext>
            </a:extLst>
          </p:cNvPr>
          <p:cNvSpPr/>
          <p:nvPr/>
        </p:nvSpPr>
        <p:spPr>
          <a:xfrm>
            <a:off x="3402262" y="5681134"/>
            <a:ext cx="1731712" cy="143403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C4AD3C95-45C2-4BC3-B741-F17FD18D9F1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024602" y="5251823"/>
            <a:ext cx="294056" cy="57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D876911-0B36-4C8F-9F68-2449A706D949}"/>
              </a:ext>
            </a:extLst>
          </p:cNvPr>
          <p:cNvSpPr txBox="1"/>
          <p:nvPr/>
        </p:nvSpPr>
        <p:spPr>
          <a:xfrm>
            <a:off x="389768" y="4974824"/>
            <a:ext cx="3269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from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torch.nn.utils.data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import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DataLoader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2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274733"/>
            <a:ext cx="8520600" cy="6001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</a:t>
            </a:r>
            <a:r>
              <a:rPr lang="en-US" altLang="ko" sz="2800" b="1" dirty="0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structure – data, experiments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68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 directory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dataset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포함하고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experiments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실험을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단위로 포함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에는 </a:t>
            </a:r>
            <a:r>
              <a:rPr lang="en-US" altLang="ko-KR" dirty="0" err="1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파일로 메타정보를 기록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data, experiments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46367"/>
              </p:ext>
            </p:extLst>
          </p:nvPr>
        </p:nvGraphicFramePr>
        <p:xfrm>
          <a:off x="628650" y="1818000"/>
          <a:ext cx="7886700" cy="204724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=""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train.txt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val.txt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base_model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382979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232" y="2093078"/>
            <a:ext cx="2514600" cy="1123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898" y="4508123"/>
            <a:ext cx="1600200" cy="1495425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endCxn id="7" idx="1"/>
          </p:cNvCxnSpPr>
          <p:nvPr/>
        </p:nvCxnSpPr>
        <p:spPr>
          <a:xfrm>
            <a:off x="3429000" y="3683000"/>
            <a:ext cx="1675898" cy="157283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4" idx="1"/>
          </p:cNvCxnSpPr>
          <p:nvPr/>
        </p:nvCxnSpPr>
        <p:spPr>
          <a:xfrm>
            <a:off x="2751667" y="2292404"/>
            <a:ext cx="2522565" cy="36264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메타정보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config.json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토대로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한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모델의 성능을 </a:t>
            </a:r>
            <a:r>
              <a:rPr lang="en-US" altLang="ko-KR" dirty="0" err="1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형태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</a:t>
            </a:r>
            <a:r>
              <a:rPr lang="en-US" altLang="ko-KR" dirty="0" err="1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summary.json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로 요약하고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모델의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weight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저장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data, experiments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2383"/>
              </p:ext>
            </p:extLst>
          </p:nvPr>
        </p:nvGraphicFramePr>
        <p:xfrm>
          <a:off x="628650" y="1818000"/>
          <a:ext cx="7886700" cy="259588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=""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train.txt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val.txt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base_model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dirty="0" err="1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 smtClean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summary.json</a:t>
                      </a:r>
                      <a:endParaRPr lang="en-US" sz="1800" b="0" i="0" u="none" strike="noStrike" baseline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best.tar</a:t>
                      </a:r>
                      <a:endParaRPr lang="en-US" sz="18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382979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76" y="1710680"/>
            <a:ext cx="1466145" cy="2160000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4" idx="1"/>
          </p:cNvCxnSpPr>
          <p:nvPr/>
        </p:nvCxnSpPr>
        <p:spPr>
          <a:xfrm flipV="1">
            <a:off x="3496733" y="2790680"/>
            <a:ext cx="1277043" cy="11506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19" idx="1"/>
          </p:cNvCxnSpPr>
          <p:nvPr/>
        </p:nvCxnSpPr>
        <p:spPr>
          <a:xfrm>
            <a:off x="3014134" y="4244471"/>
            <a:ext cx="2481329" cy="1123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5495463" y="3941304"/>
            <a:ext cx="3208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train.py 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</a:rPr>
              <a:t>실행 시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</a:rPr>
              <a:t>모델의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weight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</a:rPr>
              <a:t>가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“experiments/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</a:rPr>
              <a:t>실험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/”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</a:rPr>
              <a:t>에 저장되도록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train.py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</a:rPr>
              <a:t>를 구현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941193B-74B8-4631-AEC9-76107982469C}"/>
              </a:ext>
            </a:extLst>
          </p:cNvPr>
          <p:cNvSpPr txBox="1"/>
          <p:nvPr/>
        </p:nvSpPr>
        <p:spPr>
          <a:xfrm>
            <a:off x="330200" y="5048006"/>
            <a:ext cx="8305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3">
                    <a:lumMod val="75000"/>
                  </a:schemeClr>
                </a:solidFill>
              </a:rPr>
              <a:t>checkpoint</a:t>
            </a:r>
            <a:r>
              <a:rPr lang="ko-KR" altLang="en-US" sz="2000" smtClean="0">
                <a:solidFill>
                  <a:schemeClr val="accent3">
                    <a:lumMod val="75000"/>
                  </a:schemeClr>
                </a:solidFill>
              </a:rPr>
              <a:t>와 </a:t>
            </a:r>
            <a:r>
              <a:rPr lang="en-US" altLang="ko-KR" sz="2000" dirty="0" smtClean="0">
                <a:solidFill>
                  <a:schemeClr val="accent3">
                    <a:lumMod val="75000"/>
                  </a:schemeClr>
                </a:solidFill>
              </a:rPr>
              <a:t>*.</a:t>
            </a:r>
            <a:r>
              <a:rPr lang="en-US" altLang="ko-KR" sz="2000" dirty="0" err="1" smtClean="0">
                <a:solidFill>
                  <a:schemeClr val="accent3">
                    <a:lumMod val="75000"/>
                  </a:schemeClr>
                </a:solidFill>
              </a:rPr>
              <a:t>json</a:t>
            </a:r>
            <a:r>
              <a:rPr lang="ko-KR" altLang="en-US" sz="2000" smtClean="0">
                <a:solidFill>
                  <a:schemeClr val="accent3">
                    <a:lumMod val="75000"/>
                  </a:schemeClr>
                </a:solidFill>
              </a:rPr>
              <a:t>들은 어떻게 관리할 것인가</a:t>
            </a:r>
            <a:r>
              <a:rPr lang="en-US" altLang="ko-KR" sz="2000" dirty="0" smtClean="0">
                <a:solidFill>
                  <a:schemeClr val="accent3">
                    <a:lumMod val="75000"/>
                  </a:schemeClr>
                </a:solidFill>
              </a:rPr>
              <a:t>?</a:t>
            </a:r>
            <a:r>
              <a:rPr lang="en-US" altLang="ko-KR" sz="24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endParaRPr lang="en-US" altLang="ko-KR" sz="1000" dirty="0" smtClean="0">
              <a:solidFill>
                <a:schemeClr val="accent3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2400" b="1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Config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en-US" altLang="ko-KR" sz="2400" b="1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CheckpointManager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en-US" altLang="ko-KR" sz="2400" b="1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SummaryManager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class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274733"/>
            <a:ext cx="8520600" cy="6001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</a:t>
            </a:r>
            <a:r>
              <a:rPr lang="en-US" altLang="ko" sz="2800" b="1" dirty="0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structure – utils.py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00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8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4" y="4875939"/>
            <a:ext cx="7473520" cy="1440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실험에 대한 메타정보를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파일로 관리하는 이유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Python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parsing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하면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dictionary object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이므로 관리하기가 매우 쉬움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utils.py/</a:t>
            </a:r>
            <a:r>
              <a:rPr lang="en-US" altLang="ko-KR" sz="2000" b="1" dirty="0" err="1" smtClean="0">
                <a:solidFill>
                  <a:schemeClr val="accent5">
                    <a:lumMod val="50000"/>
                  </a:schemeClr>
                </a:solidFill>
              </a:rPr>
              <a:t>Config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4" y="1819424"/>
            <a:ext cx="2693693" cy="2880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024463" y="2467469"/>
            <a:ext cx="1608670" cy="182598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97" y="4471989"/>
            <a:ext cx="2514600" cy="112395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024463" y="5271266"/>
            <a:ext cx="1608670" cy="443729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3900300" y="3315581"/>
            <a:ext cx="4415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</a:rPr>
              <a:t>json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</a:rPr>
              <a:t>을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parsing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</a:rPr>
              <a:t>하면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dictionary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class instance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attribute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로 관리할 수 있음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왼쪽으로 구부러진 화살표 20"/>
          <p:cNvSpPr/>
          <p:nvPr/>
        </p:nvSpPr>
        <p:spPr>
          <a:xfrm>
            <a:off x="3022600" y="2622114"/>
            <a:ext cx="558800" cy="2077310"/>
          </a:xfrm>
          <a:prstGeom prst="curved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endCxn id="10" idx="1"/>
          </p:cNvCxnSpPr>
          <p:nvPr/>
        </p:nvCxnSpPr>
        <p:spPr>
          <a:xfrm flipV="1">
            <a:off x="3302000" y="5033964"/>
            <a:ext cx="1234197" cy="17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5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실험에 대한 성능정보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또한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json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으로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관리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실험을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단위로 관리하기 때문에 입력은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경로로 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받음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21817" y="1818000"/>
            <a:ext cx="8300367" cy="4781550"/>
            <a:chOff x="592939" y="1818000"/>
            <a:chExt cx="8300367" cy="47815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39" y="1818000"/>
              <a:ext cx="3981450" cy="4781550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4903222" y="1818000"/>
              <a:ext cx="3990084" cy="4256012"/>
              <a:chOff x="4903222" y="1790603"/>
              <a:chExt cx="3990084" cy="4256012"/>
            </a:xfrm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ED51378D-6BF3-4B94-8F5C-88B664A1EACF}"/>
                  </a:ext>
                </a:extLst>
              </p:cNvPr>
              <p:cNvSpPr txBox="1"/>
              <p:nvPr/>
            </p:nvSpPr>
            <p:spPr>
              <a:xfrm>
                <a:off x="4903222" y="1790603"/>
                <a:ext cx="399008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train.py (</a:t>
                </a:r>
                <a:r>
                  <a:rPr lang="ko-KR" altLang="en-US" sz="1600" b="1" smtClean="0">
                    <a:solidFill>
                      <a:schemeClr val="accent5">
                        <a:lumMod val="75000"/>
                      </a:schemeClr>
                    </a:solidFill>
                  </a:rPr>
                  <a:t>일부</a:t>
                </a: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)</a:t>
                </a:r>
                <a:endParaRPr lang="en-US" altLang="ko-KR" sz="16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algn="just"/>
                <a:r>
                  <a:rPr lang="en-US" altLang="ko-KR" sz="14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 Semilight" panose="020B0503020000020004" pitchFamily="34" charset="-127"/>
                  </a:rPr>
                  <a:t>training </a:t>
                </a:r>
                <a:r>
                  <a:rPr lang="ko-KR" altLang="en-US" sz="1400"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 Semilight" panose="020B0503020000020004" pitchFamily="34" charset="-127"/>
                  </a:rPr>
                  <a:t>시 계속 바뀌는 모델의 최고 성능을 간단하게 기록할 수 있음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5250735" y="2712450"/>
                <a:ext cx="3295059" cy="3334165"/>
                <a:chOff x="5305099" y="2775036"/>
                <a:chExt cx="3295059" cy="3334165"/>
              </a:xfrm>
            </p:grpSpPr>
            <p:grpSp>
              <p:nvGrpSpPr>
                <p:cNvPr id="13" name="그룹 12"/>
                <p:cNvGrpSpPr/>
                <p:nvPr/>
              </p:nvGrpSpPr>
              <p:grpSpPr>
                <a:xfrm>
                  <a:off x="5305099" y="3949201"/>
                  <a:ext cx="3295059" cy="2160000"/>
                  <a:chOff x="5051099" y="4127001"/>
                  <a:chExt cx="3295059" cy="2160000"/>
                </a:xfrm>
              </p:grpSpPr>
              <p:pic>
                <p:nvPicPr>
                  <p:cNvPr id="8" name="그림 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51099" y="4127001"/>
                    <a:ext cx="3295059" cy="2160000"/>
                  </a:xfrm>
                  <a:prstGeom prst="rect">
                    <a:avLst/>
                  </a:prstGeom>
                </p:spPr>
              </p:pic>
              <p:sp>
                <p:nvSpPr>
                  <p:cNvPr id="17" name="모서리가 둥근 직사각형 16"/>
                  <p:cNvSpPr/>
                  <p:nvPr/>
                </p:nvSpPr>
                <p:spPr>
                  <a:xfrm>
                    <a:off x="5291663" y="5452534"/>
                    <a:ext cx="2091270" cy="3653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  <a:alpha val="10000"/>
                    </a:schemeClr>
                  </a:solidFill>
                  <a:ln w="635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" name="그룹 10"/>
                <p:cNvGrpSpPr/>
                <p:nvPr/>
              </p:nvGrpSpPr>
              <p:grpSpPr>
                <a:xfrm>
                  <a:off x="5493681" y="3090757"/>
                  <a:ext cx="2917895" cy="504000"/>
                  <a:chOff x="5098399" y="3232399"/>
                  <a:chExt cx="2917895" cy="504000"/>
                </a:xfrm>
              </p:grpSpPr>
              <p:pic>
                <p:nvPicPr>
                  <p:cNvPr id="9" name="그림 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098399" y="3232399"/>
                    <a:ext cx="2917895" cy="504000"/>
                  </a:xfrm>
                  <a:prstGeom prst="rect">
                    <a:avLst/>
                  </a:prstGeom>
                </p:spPr>
              </p:pic>
              <p:sp>
                <p:nvSpPr>
                  <p:cNvPr id="22" name="모서리가 둥근 직사각형 21"/>
                  <p:cNvSpPr/>
                  <p:nvPr/>
                </p:nvSpPr>
                <p:spPr>
                  <a:xfrm>
                    <a:off x="5098399" y="3381449"/>
                    <a:ext cx="2555468" cy="205842"/>
                  </a:xfrm>
                  <a:prstGeom prst="roundRect">
                    <a:avLst/>
                  </a:prstGeom>
                  <a:solidFill>
                    <a:schemeClr val="accent2">
                      <a:lumMod val="75000"/>
                      <a:alpha val="10000"/>
                    </a:schemeClr>
                  </a:solidFill>
                  <a:ln w="63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6887706" y="3633479"/>
                      <a:ext cx="12984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7706" y="3633479"/>
                      <a:ext cx="129844" cy="27699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38095" r="-42857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6887706" y="2775036"/>
                      <a:ext cx="12984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7706" y="2775036"/>
                      <a:ext cx="129844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38095" r="-42857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utils.py/</a:t>
            </a:r>
            <a:r>
              <a:rPr lang="en-US" altLang="ko-KR" sz="2000" b="1" dirty="0" err="1" smtClean="0">
                <a:solidFill>
                  <a:schemeClr val="accent5">
                    <a:lumMod val="50000"/>
                  </a:schemeClr>
                </a:solidFill>
              </a:rPr>
              <a:t>SummaryManager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68866" y="2040467"/>
            <a:ext cx="2506133" cy="97366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02733" y="4885269"/>
            <a:ext cx="2133600" cy="406398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02733" y="3156481"/>
            <a:ext cx="3708400" cy="619652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6" idx="3"/>
            <a:endCxn id="17" idx="1"/>
          </p:cNvCxnSpPr>
          <p:nvPr/>
        </p:nvCxnSpPr>
        <p:spPr>
          <a:xfrm>
            <a:off x="4411133" y="3466307"/>
            <a:ext cx="909044" cy="195593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3"/>
            <a:endCxn id="17" idx="1"/>
          </p:cNvCxnSpPr>
          <p:nvPr/>
        </p:nvCxnSpPr>
        <p:spPr>
          <a:xfrm>
            <a:off x="2836333" y="5088468"/>
            <a:ext cx="2483844" cy="3337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3"/>
            <a:endCxn id="22" idx="1"/>
          </p:cNvCxnSpPr>
          <p:nvPr/>
        </p:nvCxnSpPr>
        <p:spPr>
          <a:xfrm>
            <a:off x="3174999" y="2527300"/>
            <a:ext cx="2093196" cy="78023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모델의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checkpoint (weight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등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관리하는 관리자는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실험을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단위로 관리하기 때문에 입력은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경로로 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받음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utils.py/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</a:rPr>
              <a:t>CheckpointManager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2" y="1955800"/>
            <a:ext cx="3495675" cy="2286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87884" y="1818000"/>
            <a:ext cx="7519895" cy="4256012"/>
            <a:chOff x="1373411" y="1790603"/>
            <a:chExt cx="7519895" cy="425601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D51378D-6BF3-4B94-8F5C-88B664A1EACF}"/>
                </a:ext>
              </a:extLst>
            </p:cNvPr>
            <p:cNvSpPr txBox="1"/>
            <p:nvPr/>
          </p:nvSpPr>
          <p:spPr>
            <a:xfrm>
              <a:off x="4903222" y="1790603"/>
              <a:ext cx="39900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dirty="0" smtClean="0">
                  <a:solidFill>
                    <a:schemeClr val="accent5">
                      <a:lumMod val="75000"/>
                    </a:schemeClr>
                  </a:solidFill>
                </a:rPr>
                <a:t>train.py (</a:t>
              </a:r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일부</a:t>
              </a:r>
              <a:r>
                <a:rPr lang="en-US" altLang="ko-KR" sz="1600" b="1" dirty="0" smtClean="0">
                  <a:solidFill>
                    <a:schemeClr val="accent5">
                      <a:lumMod val="75000"/>
                    </a:schemeClr>
                  </a:solidFill>
                </a:rPr>
                <a:t>)</a:t>
              </a:r>
              <a:endParaRPr lang="en-US" altLang="ko-KR" sz="1600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training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시 계속 바뀌는 모델의 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checkpoint (weight </a:t>
              </a:r>
              <a:r>
                <a:rPr lang="ko-KR" altLang="en-US" sz="140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등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)</a:t>
              </a:r>
              <a:r>
                <a:rPr lang="ko-KR" altLang="en-US" sz="140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를 저장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373411" y="2712450"/>
              <a:ext cx="7172383" cy="3334165"/>
              <a:chOff x="1427775" y="2775036"/>
              <a:chExt cx="7172383" cy="3334165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427775" y="3134344"/>
                <a:ext cx="7172383" cy="2974857"/>
                <a:chOff x="1173775" y="3312144"/>
                <a:chExt cx="7172383" cy="2974857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1099" y="4127001"/>
                  <a:ext cx="3295059" cy="2160000"/>
                </a:xfrm>
                <a:prstGeom prst="rect">
                  <a:avLst/>
                </a:prstGeom>
              </p:spPr>
            </p:pic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173775" y="3312144"/>
                  <a:ext cx="3152316" cy="372177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10000"/>
                  </a:schemeClr>
                </a:solidFill>
                <a:ln w="63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5493680" y="3070472"/>
                <a:ext cx="2917896" cy="524285"/>
                <a:chOff x="5098398" y="3212114"/>
                <a:chExt cx="2917896" cy="524285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98399" y="3232399"/>
                  <a:ext cx="2917895" cy="504000"/>
                </a:xfrm>
                <a:prstGeom prst="rect">
                  <a:avLst/>
                </a:prstGeom>
              </p:spPr>
            </p:pic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5098398" y="3212114"/>
                  <a:ext cx="2917895" cy="205842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10000"/>
                  </a:schemeClr>
                </a:soli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87706" y="3633479"/>
                    <a:ext cx="1298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7706" y="3633479"/>
                    <a:ext cx="129844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8095" r="-42857" b="-434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887706" y="2775036"/>
                    <a:ext cx="1298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7706" y="2775036"/>
                    <a:ext cx="129844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8095" r="-42857" b="-434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" name="모서리가 둥근 직사각형 19"/>
          <p:cNvSpPr/>
          <p:nvPr/>
        </p:nvSpPr>
        <p:spPr>
          <a:xfrm>
            <a:off x="987884" y="2143394"/>
            <a:ext cx="2542716" cy="786073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30425" y="5567039"/>
            <a:ext cx="3031442" cy="198762"/>
          </a:xfrm>
          <a:prstGeom prst="roundRect">
            <a:avLst/>
          </a:prstGeom>
          <a:solidFill>
            <a:schemeClr val="accent6">
              <a:lumMod val="75000"/>
              <a:alpha val="1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3"/>
            <a:endCxn id="16" idx="1"/>
          </p:cNvCxnSpPr>
          <p:nvPr/>
        </p:nvCxnSpPr>
        <p:spPr>
          <a:xfrm>
            <a:off x="3530600" y="2536431"/>
            <a:ext cx="1523189" cy="6017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3"/>
            <a:endCxn id="21" idx="1"/>
          </p:cNvCxnSpPr>
          <p:nvPr/>
        </p:nvCxnSpPr>
        <p:spPr>
          <a:xfrm>
            <a:off x="4140200" y="3285244"/>
            <a:ext cx="990225" cy="23811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Intro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NLP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공부를 시작하면 바로 눈에 보이는 차이는 데이터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!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문자열 데이터를 수치로 바꾸는 적절한 전처리가 필요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0" name="Google Shape;68;p15">
            <a:extLst>
              <a:ext uri="{FF2B5EF4-FFF2-40B4-BE49-F238E27FC236}">
                <a16:creationId xmlns="" xmlns:a16="http://schemas.microsoft.com/office/drawing/2014/main" id="{C55A8BCA-6A38-4CDC-A0B6-9B0D84BE86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146" y="2291979"/>
            <a:ext cx="2624400" cy="26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;p15">
            <a:extLst>
              <a:ext uri="{FF2B5EF4-FFF2-40B4-BE49-F238E27FC236}">
                <a16:creationId xmlns="" xmlns:a16="http://schemas.microsoft.com/office/drawing/2014/main" id="{662C4FC6-7EA9-46F7-A883-C445B0425D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672" y="2291979"/>
            <a:ext cx="3928400" cy="2695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295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080834"/>
            <a:ext cx="8520600" cy="987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</a:t>
            </a:r>
            <a:r>
              <a:rPr lang="en-US" altLang="ko" sz="2800" b="1" dirty="0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structure – build_vocab.py, train.py,</a:t>
            </a:r>
            <a:br>
              <a:rPr lang="en-US" altLang="ko" sz="2800" b="1" dirty="0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</a:b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	</a:t>
            </a:r>
            <a:r>
              <a:rPr lang="en-US" altLang="ko" sz="2800" b="1" dirty="0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  evaluate.py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00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model/utils.py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정의한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Vocab class, Tokenizer class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활용하여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데이터에 맞는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Vocabulary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생성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config.json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이에 맞게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update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build_vocab.py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="" xmlns:a16="http://schemas.microsoft.com/office/drawing/2014/main" id="{356FB504-E1D4-467E-AA92-C868CC26E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992731"/>
                  </p:ext>
                </p:extLst>
              </p:nvPr>
            </p:nvGraphicFramePr>
            <p:xfrm>
              <a:off x="628650" y="1818000"/>
              <a:ext cx="7886700" cy="2047240"/>
            </p:xfrm>
            <a:graphic>
              <a:graphicData uri="http://schemas.openxmlformats.org/drawingml/2006/table">
                <a:tbl>
                  <a:tblPr/>
                  <a:tblGrid>
                    <a:gridCol w="7886700">
                      <a:extLst>
                        <a:ext uri="{9D8B030D-6E8A-4147-A177-3AD203B41FA5}">
                          <a16:colId xmlns="" xmlns:a16="http://schemas.microsoft.com/office/drawing/2014/main" val="358181374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 smtClean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data/</a:t>
                          </a: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</a:t>
                          </a:r>
                          <a:r>
                            <a:rPr lang="en-US" sz="18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config.json</a:t>
                          </a:r>
                          <a:endParaRPr lang="en-US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train.txt</a:t>
                          </a: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val.txt</a:t>
                          </a: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i="0" u="none" strike="noStrike" dirty="0" smtClean="0">
                              <a:solidFill>
                                <a:srgbClr val="333333"/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     </a:t>
                          </a:r>
                          <a:r>
                            <a:rPr lang="en-US" sz="1800" b="0" i="0" u="none" strike="noStrike" dirty="0" err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vocab.pkl</a:t>
                          </a:r>
                          <a:endParaRPr lang="en-US" sz="1800" b="0" i="0" u="none" strike="noStrike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  <a:p>
                          <a:pPr lvl="0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u="none" strike="noStrike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   ⋮</m:t>
                                </m:r>
                              </m:oMath>
                            </m:oMathPara>
                          </a14:m>
                          <a:endParaRPr lang="en-US" sz="1800" b="0" i="0" u="none" strike="noStrike" dirty="0" smtClean="0">
                            <a:solidFill>
                              <a:srgbClr val="333333"/>
                            </a:solidFill>
                            <a:effectLst/>
                            <a:latin typeface="Consolas" panose="020B0609020204030204" pitchFamily="49" charset="0"/>
                          </a:endParaRPr>
                        </a:p>
                        <a:p>
                          <a:pPr marL="0" marR="0" lvl="0" indent="0" algn="l" defTabSz="914400" rtl="0" eaLnBrk="1" fontAlgn="t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u="none" strike="noStrike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anose="020B0609020204030204" pitchFamily="49" charset="0"/>
                            </a:rPr>
                            <a:t>build_vocab.py</a:t>
                          </a:r>
                        </a:p>
                      </a:txBody>
                      <a:tcPr marL="63500" marR="63500" marT="63500" marB="635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1">
                            <a:lumMod val="20000"/>
                            <a:lumOff val="8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613829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xmlns="" id="{356FB504-E1D4-467E-AA92-C868CC26E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992731"/>
                  </p:ext>
                </p:extLst>
              </p:nvPr>
            </p:nvGraphicFramePr>
            <p:xfrm>
              <a:off x="628650" y="1818000"/>
              <a:ext cx="7886700" cy="2047240"/>
            </p:xfrm>
            <a:graphic>
              <a:graphicData uri="http://schemas.openxmlformats.org/drawingml/2006/table">
                <a:tbl>
                  <a:tblPr/>
                  <a:tblGrid>
                    <a:gridCol w="7886700">
                      <a:extLst>
                        <a:ext uri="{9D8B030D-6E8A-4147-A177-3AD203B41FA5}">
                          <a16:colId xmlns:a16="http://schemas.microsoft.com/office/drawing/2014/main" xmlns="" val="3581813740"/>
                        </a:ext>
                      </a:extLst>
                    </a:gridCol>
                  </a:tblGrid>
                  <a:tr h="20472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3500" marR="63500" marT="63500" marB="635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3"/>
                          <a:stretch>
                            <a:fillRect t="-297" b="-38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613829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3328584" y="2395344"/>
            <a:ext cx="51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python </a:t>
            </a:r>
            <a:r>
              <a:rPr lang="en-US" altLang="ko-KR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build_vocab.py</a:t>
            </a:r>
          </a:p>
          <a:p>
            <a:pPr fontAlgn="t"/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training dataset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을 토대로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Vocabulary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생성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Vocabulary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는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train.py, evaluate.py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에서 활용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2574327" y="2501429"/>
            <a:ext cx="558800" cy="741304"/>
          </a:xfrm>
          <a:prstGeom prst="curved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59835" y="4485844"/>
            <a:ext cx="6424331" cy="1123950"/>
            <a:chOff x="956232" y="4223376"/>
            <a:chExt cx="6424331" cy="11239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5963" y="4223376"/>
              <a:ext cx="2514600" cy="112395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956232" y="4223376"/>
              <a:ext cx="2514600" cy="1123950"/>
              <a:chOff x="956232" y="4580529"/>
              <a:chExt cx="2514600" cy="112395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232" y="4580529"/>
                <a:ext cx="2514600" cy="112395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075267" y="5317067"/>
                <a:ext cx="1778460" cy="1728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오른쪽 화살표 21"/>
            <p:cNvSpPr/>
            <p:nvPr/>
          </p:nvSpPr>
          <p:spPr>
            <a:xfrm>
              <a:off x="3715430" y="4687142"/>
              <a:ext cx="905934" cy="1964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941193B-74B8-4631-AEC9-76107982469C}"/>
              </a:ext>
            </a:extLst>
          </p:cNvPr>
          <p:cNvSpPr txBox="1"/>
          <p:nvPr/>
        </p:nvSpPr>
        <p:spPr>
          <a:xfrm>
            <a:off x="3328584" y="4197750"/>
            <a:ext cx="2467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>
                    <a:lumMod val="75000"/>
                  </a:schemeClr>
                </a:solidFill>
              </a:rPr>
              <a:t>Update data/</a:t>
            </a:r>
            <a:r>
              <a:rPr lang="en-US" altLang="ko-KR" sz="1600" b="1" dirty="0" err="1" smtClean="0">
                <a:solidFill>
                  <a:schemeClr val="accent3">
                    <a:lumMod val="75000"/>
                  </a:schemeClr>
                </a:solidFill>
              </a:rPr>
              <a:t>config.json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9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train.py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data, experiments /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base_model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경로를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input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으로 받도록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parser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작성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checkpoint </a:t>
            </a:r>
            <a:r>
              <a:rPr lang="ko-KR" altLang="en-US" smtClean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저장과 모델성능을 기록하도록 구현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train.py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0" y="1818000"/>
            <a:ext cx="7816960" cy="223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95" y="4448696"/>
            <a:ext cx="4210365" cy="22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42155" y="4110848"/>
                <a:ext cx="1298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155" y="4110848"/>
                <a:ext cx="12984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8095" r="-42857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모서리가 둥근 직사각형 25"/>
          <p:cNvSpPr/>
          <p:nvPr/>
        </p:nvSpPr>
        <p:spPr>
          <a:xfrm>
            <a:off x="537257" y="1713688"/>
            <a:ext cx="7939641" cy="2306231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88355" y="4448695"/>
            <a:ext cx="4437445" cy="229426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28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evaluate.py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directory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경로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. data,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experiments/</a:t>
            </a:r>
            <a:r>
              <a:rPr lang="en-US" altLang="ko-KR" dirty="0" err="1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base_model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input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으로 받도록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parser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작성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모델성능기록을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하도록 구현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evaluate.py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260767" y="1818000"/>
            <a:ext cx="6622467" cy="4884127"/>
            <a:chOff x="1046973" y="1818000"/>
            <a:chExt cx="6622467" cy="48841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973" y="1818000"/>
              <a:ext cx="6622467" cy="2376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2553" y="4542127"/>
              <a:ext cx="4251307" cy="21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293284" y="4229564"/>
                  <a:ext cx="1298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284" y="4229564"/>
                  <a:ext cx="12984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6364" r="-36364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모서리가 둥근 직사각형 11"/>
          <p:cNvSpPr/>
          <p:nvPr/>
        </p:nvSpPr>
        <p:spPr>
          <a:xfrm>
            <a:off x="1028325" y="1803845"/>
            <a:ext cx="6854910" cy="2390155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88355" y="4448695"/>
            <a:ext cx="4437445" cy="229426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1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274733"/>
            <a:ext cx="8520600" cy="6001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Project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 </a:t>
            </a:r>
            <a:r>
              <a:rPr lang="en-US" altLang="ko" sz="2800" b="1" dirty="0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structure – </a:t>
            </a:r>
            <a:r>
              <a:rPr lang="en-US" altLang="ko" sz="2800" b="1" dirty="0" err="1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etc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00" y="2066400"/>
            <a:ext cx="41904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task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따라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loss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metric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정의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예를 들어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classification task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경우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accuracy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함수를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metric.py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정의하여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train.py, evaluate.py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에서 활용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err="1" smtClean="0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</a:rPr>
              <a:t>(model/metric.py)</a:t>
            </a:r>
            <a:endParaRPr lang="ko-KR" altLang="en-US" sz="20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316220" y="1818000"/>
            <a:ext cx="8511561" cy="4398296"/>
            <a:chOff x="434400" y="1650396"/>
            <a:chExt cx="8511561" cy="439829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t="81048" r="53921"/>
            <a:stretch/>
          </p:blipFill>
          <p:spPr>
            <a:xfrm>
              <a:off x="5448888" y="2430726"/>
              <a:ext cx="3100082" cy="108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D51378D-6BF3-4B94-8F5C-88B664A1EACF}"/>
                </a:ext>
              </a:extLst>
            </p:cNvPr>
            <p:cNvSpPr txBox="1"/>
            <p:nvPr/>
          </p:nvSpPr>
          <p:spPr>
            <a:xfrm>
              <a:off x="4955877" y="1650396"/>
              <a:ext cx="39900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dirty="0" smtClean="0">
                  <a:solidFill>
                    <a:schemeClr val="accent5">
                      <a:lumMod val="75000"/>
                    </a:schemeClr>
                  </a:solidFill>
                </a:rPr>
                <a:t>metric</a:t>
              </a:r>
              <a:r>
                <a:rPr lang="en-US" altLang="ko-KR" sz="1600" b="1" dirty="0" smtClean="0">
                  <a:solidFill>
                    <a:schemeClr val="accent5">
                      <a:lumMod val="75000"/>
                    </a:schemeClr>
                  </a:solidFill>
                </a:rPr>
                <a:t>.py</a:t>
              </a:r>
              <a:endParaRPr lang="en-US" altLang="ko-KR" sz="1600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task</a:t>
              </a:r>
              <a:r>
                <a:rPr lang="ko-KR" altLang="en-US" sz="140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에 맞게 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performance</a:t>
              </a:r>
              <a:r>
                <a:rPr lang="ko-KR" altLang="en-US" sz="140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panose="020B0503020000020004" pitchFamily="34" charset="-127"/>
                </a:rPr>
                <a:t>를 측정할 수 있도록 함수를 정의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r="28565" b="77524"/>
            <a:stretch/>
          </p:blipFill>
          <p:spPr>
            <a:xfrm>
              <a:off x="434400" y="2674627"/>
              <a:ext cx="4529486" cy="154141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80381"/>
            <a:stretch/>
          </p:blipFill>
          <p:spPr>
            <a:xfrm>
              <a:off x="434400" y="4703218"/>
              <a:ext cx="6340752" cy="134547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299149" y="4321131"/>
                  <a:ext cx="1298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149" y="4321131"/>
                  <a:ext cx="12984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8095" r="-42857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400" y="1996954"/>
              <a:ext cx="2505075" cy="1905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299149" y="2292541"/>
                  <a:ext cx="1298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149" y="2292541"/>
                  <a:ext cx="129844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8095" r="-42857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모서리가 둥근 직사각형 29"/>
            <p:cNvSpPr/>
            <p:nvPr/>
          </p:nvSpPr>
          <p:spPr>
            <a:xfrm>
              <a:off x="434400" y="1978361"/>
              <a:ext cx="2505075" cy="20909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63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D51378D-6BF3-4B94-8F5C-88B664A1EACF}"/>
              </a:ext>
            </a:extLst>
          </p:cNvPr>
          <p:cNvSpPr txBox="1"/>
          <p:nvPr/>
        </p:nvSpPr>
        <p:spPr>
          <a:xfrm>
            <a:off x="434400" y="1650396"/>
            <a:ext cx="3990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train</a:t>
            </a:r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.py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1886" y="5213737"/>
            <a:ext cx="4673334" cy="200038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25" idx="1"/>
            <a:endCxn id="30" idx="3"/>
          </p:cNvCxnSpPr>
          <p:nvPr/>
        </p:nvCxnSpPr>
        <p:spPr>
          <a:xfrm flipH="1" flipV="1">
            <a:off x="2821295" y="2250511"/>
            <a:ext cx="2509413" cy="88781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5" idx="1"/>
            <a:endCxn id="33" idx="0"/>
          </p:cNvCxnSpPr>
          <p:nvPr/>
        </p:nvCxnSpPr>
        <p:spPr>
          <a:xfrm flipH="1">
            <a:off x="3158553" y="3138330"/>
            <a:ext cx="2172155" cy="207540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필요에 따라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experiments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있는 각각의 실험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director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summary.json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parsing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하는 코드를 작성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사람이 보기 쉽게 정리하는 용도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err="1" smtClean="0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</a:rPr>
              <a:t>(synthesize_results.py)</a:t>
            </a:r>
            <a:endParaRPr lang="ko-KR" altLang="en-US" sz="20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442787"/>
              </p:ext>
            </p:extLst>
          </p:nvPr>
        </p:nvGraphicFramePr>
        <p:xfrm>
          <a:off x="628650" y="1818000"/>
          <a:ext cx="7886700" cy="259588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=""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train.txt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val.txt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err="1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base_model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dirty="0" err="1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endParaRPr lang="en-US" sz="1800" b="0" i="0" u="none" strike="noStrike" dirty="0" smtClean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summary.json</a:t>
                      </a:r>
                      <a:endParaRPr lang="en-US" sz="1800" b="0" i="0" u="none" strike="noStrike" baseline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lvl="0" algn="l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b="0" i="0" u="none" strike="noStrike" kern="1200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best.tar</a:t>
                      </a:r>
                      <a:endParaRPr lang="en-US" sz="1800" b="0" i="0" u="none" strike="noStrike" kern="120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382979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3660311" y="2932252"/>
            <a:ext cx="5373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python </a:t>
            </a:r>
            <a:r>
              <a:rPr lang="en-US" altLang="ko-KR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synthesize_results.py -–</a:t>
            </a:r>
            <a:r>
              <a:rPr lang="en-US" altLang="ko-KR" sz="16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model_dir</a:t>
            </a:r>
            <a:r>
              <a:rPr lang="en-US" altLang="ko-KR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experiments/</a:t>
            </a:r>
            <a:r>
              <a:rPr lang="en-US" altLang="ko-KR" sz="16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base_model</a:t>
            </a:r>
            <a:endParaRPr lang="en-US" altLang="ko-KR" sz="16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fontAlgn="t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실험 경로를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input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받도록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parser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코드를 포함</a:t>
            </a:r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8E4A75B6-D263-44F2-9123-F254761DE1C3}"/>
              </a:ext>
            </a:extLst>
          </p:cNvPr>
          <p:cNvSpPr/>
          <p:nvPr/>
        </p:nvSpPr>
        <p:spPr>
          <a:xfrm>
            <a:off x="4064595" y="5202701"/>
            <a:ext cx="3500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원하는 형태로 정리 </a:t>
            </a:r>
            <a:r>
              <a:rPr lang="en-US" altLang="ko-KR" sz="16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 smtClean="0">
                <a:solidFill>
                  <a:srgbClr val="24292E"/>
                </a:solidFill>
                <a:latin typeface="Consolas" panose="020B0609020204030204" pitchFamily="49" charset="0"/>
              </a:rPr>
              <a:t>eg</a:t>
            </a:r>
            <a:r>
              <a:rPr lang="en-US" altLang="ko-KR" sz="1600" b="1" dirty="0" smtClean="0">
                <a:solidFill>
                  <a:srgbClr val="24292E"/>
                </a:solidFill>
                <a:latin typeface="Consolas" panose="020B0609020204030204" pitchFamily="49" charset="0"/>
              </a:rPr>
              <a:t>. Table)</a:t>
            </a:r>
            <a:endParaRPr lang="ko-KR" altLang="en-US" sz="1600" b="1" dirty="0"/>
          </a:p>
        </p:txBody>
      </p:sp>
      <p:cxnSp>
        <p:nvCxnSpPr>
          <p:cNvPr id="7" name="직선 화살표 연결선 6"/>
          <p:cNvCxnSpPr>
            <a:endCxn id="27" idx="1"/>
          </p:cNvCxnSpPr>
          <p:nvPr/>
        </p:nvCxnSpPr>
        <p:spPr>
          <a:xfrm flipV="1">
            <a:off x="3437467" y="3347751"/>
            <a:ext cx="222844" cy="56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7" idx="2"/>
            <a:endCxn id="28" idx="0"/>
          </p:cNvCxnSpPr>
          <p:nvPr/>
        </p:nvCxnSpPr>
        <p:spPr>
          <a:xfrm flipH="1">
            <a:off x="5814814" y="3763249"/>
            <a:ext cx="532308" cy="143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4106" y="989379"/>
            <a:ext cx="8629200" cy="58373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hyper parameter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설정에 따라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Config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 instance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의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attribute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하고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, experiments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에 실험 디렉토리를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생성하고 </a:t>
            </a:r>
            <a:r>
              <a:rPr lang="ko-KR" altLang="en-US" smtClean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학습의 결과를 저장하도록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작성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Project structure – </a:t>
            </a:r>
            <a:r>
              <a:rPr lang="en-US" altLang="ko-KR" sz="3200" b="1" dirty="0" err="1" smtClean="0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200" b="1" dirty="0" smtClean="0">
                <a:solidFill>
                  <a:schemeClr val="accent5">
                    <a:lumMod val="50000"/>
                  </a:schemeClr>
                </a:solidFill>
              </a:rPr>
              <a:t>(search_hyperparams.py)</a:t>
            </a:r>
            <a:endParaRPr lang="ko-KR" altLang="en-US" sz="2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7148DFB-C06F-4C72-ABE7-87A90488E5FD}"/>
              </a:ext>
            </a:extLst>
          </p:cNvPr>
          <p:cNvSpPr txBox="1"/>
          <p:nvPr/>
        </p:nvSpPr>
        <p:spPr>
          <a:xfrm>
            <a:off x="4194" y="6610497"/>
            <a:ext cx="81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https://github.com/cs230-stanford/cs230-code-examples/blob/master/pytorch/nlp/search_hyperparams.py</a:t>
            </a:r>
            <a:endParaRPr lang="en-US" altLang="ko-KR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12000" y="1707929"/>
            <a:ext cx="6120000" cy="4769484"/>
            <a:chOff x="472880" y="1707929"/>
            <a:chExt cx="6120000" cy="47694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655" b="73086"/>
            <a:stretch/>
          </p:blipFill>
          <p:spPr>
            <a:xfrm>
              <a:off x="472880" y="1707929"/>
              <a:ext cx="6120000" cy="20954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70131"/>
            <a:stretch/>
          </p:blipFill>
          <p:spPr>
            <a:xfrm>
              <a:off x="472880" y="3944778"/>
              <a:ext cx="5760000" cy="253263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708286" y="3735556"/>
                  <a:ext cx="1298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286" y="3735556"/>
                  <a:ext cx="12984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8095" r="-42857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모서리가 둥근 직사각형 27"/>
          <p:cNvSpPr/>
          <p:nvPr/>
        </p:nvSpPr>
        <p:spPr>
          <a:xfrm>
            <a:off x="1648053" y="4698998"/>
            <a:ext cx="3787549" cy="1873025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076750"/>
            <a:ext cx="8520600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" sz="3000" b="1" dirty="0" smtClean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Summary</a:t>
            </a:r>
            <a:endParaRPr sz="30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827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Summary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356FB504-E1D4-467E-AA92-C868CC26E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64390"/>
              </p:ext>
            </p:extLst>
          </p:nvPr>
        </p:nvGraphicFramePr>
        <p:xfrm>
          <a:off x="628650" y="1649985"/>
          <a:ext cx="7886700" cy="451612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="" xmlns:a16="http://schemas.microsoft.com/office/drawing/2014/main" val="3581813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 </a:t>
                      </a:r>
                      <a:r>
                        <a:rPr lang="en-US" sz="1800" b="0" i="0" u="none" strike="noStrike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sz="1800" b="0" i="0" u="none" strike="noStrike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dataset</a:t>
                      </a:r>
                      <a:r>
                        <a:rPr lang="ko-KR" altLang="en-US" sz="1800" b="0" i="0" u="none" strike="noStrike" baseline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과 각 </a:t>
                      </a:r>
                      <a:r>
                        <a:rPr lang="en-US" altLang="ko-KR" sz="1800" b="0" i="0" u="none" strike="noStrike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dataset</a:t>
                      </a:r>
                      <a:r>
                        <a:rPr lang="ko-KR" altLang="en-US" sz="1800" b="0" i="0" u="none" strike="noStrike" baseline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의 경로를 기록한 </a:t>
                      </a:r>
                      <a:r>
                        <a:rPr lang="en-US" altLang="ko-KR" sz="1800" b="0" i="0" u="none" strike="noStrike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config.json</a:t>
                      </a:r>
                      <a:r>
                        <a:rPr lang="ko-KR" altLang="en-US" sz="1800" b="0" i="0" u="none" strike="noStrike" baseline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experiments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 </a:t>
                      </a:r>
                      <a:r>
                        <a:rPr lang="en-US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실험 별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director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b="0" i="0" u="none" strike="noStrike" kern="12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config.json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summary.json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    checkpoint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파일</a:t>
                      </a:r>
                      <a:r>
                        <a:rPr lang="en-US" altLang="ko-KR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model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/ </a:t>
                      </a:r>
                      <a:r>
                        <a:rPr lang="en-US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구현에 필요한 것들 정리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altLang="ko-KR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data.py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data loader (data pipeline)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관련 코드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net.py </a:t>
                      </a:r>
                      <a:r>
                        <a:rPr lang="en-US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architecture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정의</a:t>
                      </a: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ops.py </a:t>
                      </a:r>
                      <a:r>
                        <a:rPr lang="en-US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architecture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구현에 필요한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operation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정의</a:t>
                      </a:r>
                      <a:endParaRPr lang="en-US" sz="1800" b="0" i="0" u="none" strike="noStrike" kern="1200" dirty="0" smtClean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(metric.py)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task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에 맞는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loss, metric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정의</a:t>
                      </a:r>
                      <a:endParaRPr lang="en-US" sz="1800" b="0" i="0" u="none" strike="noStrike" kern="1200" dirty="0" smtClean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    utils.py </a:t>
                      </a:r>
                      <a:r>
                        <a:rPr lang="en-US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data loader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와 관련된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utility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코드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train.py </a:t>
                      </a:r>
                      <a:r>
                        <a:rPr lang="en-US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학습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evaluate.py </a:t>
                      </a:r>
                      <a:r>
                        <a:rPr lang="en-US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평가</a:t>
                      </a: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utils.py </a:t>
                      </a:r>
                      <a:r>
                        <a:rPr lang="en-US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model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configuration, performance, checkpoint </a:t>
                      </a: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관련 코드</a:t>
                      </a:r>
                      <a:r>
                        <a:rPr lang="ko-KR" altLang="en-US" sz="1800" b="0" i="0" u="none" strike="noStrike" baseline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build_vocab.py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NLP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에서 필요한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Vocabulary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생성코드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(search_hyperparams.py)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hyper parameter search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lvl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(synthesize_results.py) </a:t>
                      </a: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b="0" i="0" u="none" strike="noStrike" kern="12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실험결과를 사람이 보기 좋게 </a:t>
                      </a:r>
                      <a:r>
                        <a:rPr lang="en-US" altLang="ko-KR" sz="1800" b="0" i="0" u="none" strike="noStrike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parsing</a:t>
                      </a:r>
                      <a:endParaRPr lang="en-US" sz="1800" b="0" i="0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382979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1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Intro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전처리를 쉽게 하기위해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NLP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관련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package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를 찾아보면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…,</a:t>
            </a:r>
          </a:p>
        </p:txBody>
      </p:sp>
      <p:pic>
        <p:nvPicPr>
          <p:cNvPr id="7" name="Google Shape;76;p16">
            <a:extLst>
              <a:ext uri="{FF2B5EF4-FFF2-40B4-BE49-F238E27FC236}">
                <a16:creationId xmlns="" xmlns:a16="http://schemas.microsoft.com/office/drawing/2014/main" id="{D88BA987-DCB3-43A2-943E-586A89CB21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700" y="3881704"/>
            <a:ext cx="1634490" cy="85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7;p16">
            <a:extLst>
              <a:ext uri="{FF2B5EF4-FFF2-40B4-BE49-F238E27FC236}">
                <a16:creationId xmlns="" xmlns:a16="http://schemas.microsoft.com/office/drawing/2014/main" id="{279A163E-8C22-407D-8A2D-57BBD71140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675" y="5218529"/>
            <a:ext cx="219456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8;p16">
            <a:extLst>
              <a:ext uri="{FF2B5EF4-FFF2-40B4-BE49-F238E27FC236}">
                <a16:creationId xmlns="" xmlns:a16="http://schemas.microsoft.com/office/drawing/2014/main" id="{F4180A5F-70D3-4A98-96AA-91CD54CF24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675" y="3439146"/>
            <a:ext cx="1920240" cy="80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9;p16">
            <a:extLst>
              <a:ext uri="{FF2B5EF4-FFF2-40B4-BE49-F238E27FC236}">
                <a16:creationId xmlns="" xmlns:a16="http://schemas.microsoft.com/office/drawing/2014/main" id="{972E8A3D-88EF-48CC-926D-189496E034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635" y="5403103"/>
            <a:ext cx="2194560" cy="58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0;p16">
            <a:extLst>
              <a:ext uri="{FF2B5EF4-FFF2-40B4-BE49-F238E27FC236}">
                <a16:creationId xmlns="" xmlns:a16="http://schemas.microsoft.com/office/drawing/2014/main" id="{0F1E23B9-8954-41B8-92C2-CD4C77ABE0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9665" y="3979029"/>
            <a:ext cx="2596566" cy="14623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B4D689A-9F93-4162-98F7-64AD80036AD0}"/>
              </a:ext>
            </a:extLst>
          </p:cNvPr>
          <p:cNvSpPr txBox="1"/>
          <p:nvPr/>
        </p:nvSpPr>
        <p:spPr>
          <a:xfrm>
            <a:off x="1230036" y="1794113"/>
            <a:ext cx="66839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선택지가 너무 많아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뭘 써야할 지 모르겠음 </a:t>
            </a:r>
            <a:r>
              <a:rPr lang="ko-KR" altLang="en-US" sz="1600" strike="sngStrike" dirty="0">
                <a:solidFill>
                  <a:schemeClr val="accent3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선택장애</a:t>
            </a:r>
            <a:endParaRPr lang="en-US" altLang="ko-KR" sz="1600" strike="sngStrike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High-level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로 지원해서 내부를 알 수가 없음 </a:t>
            </a:r>
            <a:r>
              <a:rPr lang="en-US" altLang="ko-KR" sz="1600" strike="sngStrike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customizing</a:t>
            </a:r>
            <a:r>
              <a:rPr lang="ko-KR" altLang="en-US" sz="1600" strike="sngStrike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은 꿈</a:t>
            </a:r>
            <a:endParaRPr lang="en-US" altLang="ko-KR" sz="1600" strike="sngStrike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DL framework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에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dependent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한 경우 </a:t>
            </a:r>
            <a:r>
              <a:rPr lang="ko-KR" altLang="en-US" sz="1600" strike="sngStrike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난 그거 안 쓰는 데</a:t>
            </a:r>
            <a:endParaRPr lang="en-US" altLang="ko-KR" sz="1600" strike="sngStrike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내게 필요한 기능이 </a:t>
            </a: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구현되어있지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않은 경우도 있음  </a:t>
            </a:r>
          </a:p>
        </p:txBody>
      </p:sp>
    </p:spTree>
    <p:extLst>
      <p:ext uri="{BB962C8B-B14F-4D97-AF65-F5344CB8AC3E}">
        <p14:creationId xmlns:p14="http://schemas.microsoft.com/office/powerpoint/2010/main" val="4230410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845" y="121287"/>
            <a:ext cx="8919088" cy="645068"/>
          </a:xfrm>
        </p:spPr>
        <p:txBody>
          <a:bodyPr>
            <a:normAutofit/>
          </a:bodyPr>
          <a:lstStyle/>
          <a:p>
            <a:r>
              <a:rPr lang="en-US" altLang="ko-KR" sz="3200" b="1" dirty="0" err="1" smtClean="0">
                <a:solidFill>
                  <a:schemeClr val="accent5">
                    <a:lumMod val="50000"/>
                  </a:schemeClr>
                </a:solidFill>
              </a:rPr>
              <a:t>QnA</a:t>
            </a:r>
            <a:endParaRPr lang="ko-KR" altLang="en-US" sz="3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BB8B181-2DCE-437D-8C3D-AC99268B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182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08" y="1493293"/>
            <a:ext cx="3240000" cy="32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182008" y="5012843"/>
            <a:ext cx="4593144" cy="1080000"/>
            <a:chOff x="2182008" y="4647397"/>
            <a:chExt cx="4593144" cy="1080000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704D801-BC51-4519-950D-07BE804090F3}"/>
                </a:ext>
              </a:extLst>
            </p:cNvPr>
            <p:cNvSpPr txBox="1"/>
            <p:nvPr/>
          </p:nvSpPr>
          <p:spPr>
            <a:xfrm>
              <a:off x="3260869" y="4679566"/>
              <a:ext cx="35142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 smtClean="0">
                  <a:solidFill>
                    <a:schemeClr val="accent3">
                      <a:lumMod val="75000"/>
                    </a:schemeClr>
                  </a:solidFill>
                </a:rPr>
                <a:t>E-mail: bsk0130@gmail.com </a:t>
              </a:r>
            </a:p>
            <a:p>
              <a:pPr algn="just"/>
              <a:r>
                <a:rPr lang="en-US" altLang="ko-KR" sz="2000" dirty="0" err="1" smtClean="0">
                  <a:solidFill>
                    <a:schemeClr val="accent3">
                      <a:lumMod val="75000"/>
                    </a:schemeClr>
                  </a:solidFill>
                </a:rPr>
                <a:t>Github</a:t>
              </a:r>
              <a:r>
                <a:rPr lang="en-US" altLang="ko-KR" sz="2000" dirty="0" smtClean="0">
                  <a:solidFill>
                    <a:schemeClr val="accent3">
                      <a:lumMod val="75000"/>
                    </a:schemeClr>
                  </a:solidFill>
                </a:rPr>
                <a:t>: github.com/</a:t>
              </a:r>
              <a:r>
                <a:rPr lang="en-US" altLang="ko-KR" sz="2000" dirty="0" err="1" smtClean="0">
                  <a:solidFill>
                    <a:schemeClr val="accent3">
                      <a:lumMod val="75000"/>
                    </a:schemeClr>
                  </a:solidFill>
                </a:rPr>
                <a:t>aisolab</a:t>
              </a:r>
              <a:endParaRPr lang="en-US" altLang="ko-KR" sz="2000" dirty="0" smtClean="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2000" dirty="0" smtClean="0">
                  <a:solidFill>
                    <a:schemeClr val="accent3">
                      <a:lumMod val="75000"/>
                    </a:schemeClr>
                  </a:solidFill>
                </a:rPr>
                <a:t>Blog:  aisolab.github.io</a:t>
              </a:r>
              <a:endParaRPr lang="ko-KR" altLang="en-US" sz="2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2008" y="4647397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0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Intro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="" xmlns:a16="http://schemas.microsoft.com/office/drawing/2014/main" id="{EA91C3E5-3D9B-43E9-A1EB-7DBCCFF10ACD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논문구현을 위해 프로젝트 구조화 및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glue code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작성까지 고려하면 시간이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많이듦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잘 구조화된 걸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참고하려해도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…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너무 어렵다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  <a:sym typeface="Wingdings" panose="05000000000000000000" pitchFamily="2" charset="2"/>
              </a:rPr>
              <a:t>!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1A70E19-6016-44B1-B91A-49296D90A369}"/>
              </a:ext>
            </a:extLst>
          </p:cNvPr>
          <p:cNvGrpSpPr/>
          <p:nvPr/>
        </p:nvGrpSpPr>
        <p:grpSpPr>
          <a:xfrm>
            <a:off x="569166" y="1818975"/>
            <a:ext cx="8005668" cy="4381200"/>
            <a:chOff x="603861" y="1877693"/>
            <a:chExt cx="8005668" cy="4320000"/>
          </a:xfrm>
        </p:grpSpPr>
        <p:pic>
          <p:nvPicPr>
            <p:cNvPr id="1026" name="Picture 2" descr="alt text">
              <a:extLst>
                <a:ext uri="{FF2B5EF4-FFF2-40B4-BE49-F238E27FC236}">
                  <a16:creationId xmlns="" xmlns:a16="http://schemas.microsoft.com/office/drawing/2014/main" id="{96F990BC-9FAE-4BA5-8D8E-5001529BF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576" y="2417693"/>
              <a:ext cx="4529953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9C9230C8-B2CE-4548-BC6C-5DF6326D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61" y="1877693"/>
              <a:ext cx="3179221" cy="4320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94BDBA3-588B-443B-BC23-9B4ABC39D3C8}"/>
              </a:ext>
            </a:extLst>
          </p:cNvPr>
          <p:cNvSpPr txBox="1"/>
          <p:nvPr/>
        </p:nvSpPr>
        <p:spPr>
          <a:xfrm>
            <a:off x="4194" y="6455321"/>
            <a:ext cx="5608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https://github.com/victoresque/pytorch-template#folder-structure</a:t>
            </a:r>
            <a:b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https://github.com/moemen95/Pytorch-Project-Template</a:t>
            </a:r>
          </a:p>
          <a:p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0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076750"/>
            <a:ext cx="8520600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NLP </a:t>
            </a:r>
            <a:r>
              <a:rPr lang="ko" altLang="en-US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논문들을 구현하면서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, </a:t>
            </a:r>
            <a:r>
              <a:rPr lang="ko" altLang="en-US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괜찮은 방법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(</a:t>
            </a:r>
            <a:r>
              <a:rPr lang="ko-KR" altLang="en-US" sz="2800" b="1" dirty="0" err="1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전처리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, </a:t>
            </a:r>
            <a:r>
              <a:rPr lang="ko" altLang="en-US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프로젝트 구조화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)</a:t>
            </a:r>
            <a:r>
              <a:rPr lang="ko" altLang="en-US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이라고 여겼던 것들을 공유하려고 합니다</a:t>
            </a:r>
            <a: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.</a:t>
            </a:r>
            <a:br>
              <a:rPr lang="en-US" altLang="ko" sz="28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</a:br>
            <a:r>
              <a:rPr lang="ko" altLang="en-US" sz="2800" b="1" strike="sngStrike" dirty="0">
                <a:solidFill>
                  <a:schemeClr val="accent3">
                    <a:lumMod val="75000"/>
                  </a:schemeClr>
                </a:solidFill>
                <a:cs typeface="Helvetica Neue"/>
                <a:sym typeface="Helvetica Neue"/>
              </a:rPr>
              <a:t>정답이 아닙니다</a:t>
            </a:r>
            <a:endParaRPr sz="28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</a:rPr>
              <a:t>Agenda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="" xmlns:a16="http://schemas.microsoft.com/office/drawing/2014/main" id="{EA91C3E5-3D9B-43E9-A1EB-7DBCCFF10ACD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charset="0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Google Shape;91;p18"/>
          <p:cNvSpPr txBox="1">
            <a:spLocks/>
          </p:cNvSpPr>
          <p:nvPr/>
        </p:nvSpPr>
        <p:spPr>
          <a:xfrm>
            <a:off x="2319868" y="2076750"/>
            <a:ext cx="4504266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514350" indent="-514350" algn="just">
              <a:spcBef>
                <a:spcPts val="0"/>
              </a:spcBef>
              <a:buSzPts val="3600"/>
              <a:buFont typeface="+mj-lt"/>
              <a:buAutoNum type="arabicPeriod"/>
            </a:pPr>
            <a:r>
              <a:rPr lang="en-US" altLang="ko-KR" sz="3400" dirty="0">
                <a:solidFill>
                  <a:schemeClr val="accent5">
                    <a:lumMod val="50000"/>
                  </a:schemeClr>
                </a:solidFill>
                <a:cs typeface="Helvetica Neue"/>
              </a:rPr>
              <a:t>Preprocessing</a:t>
            </a:r>
          </a:p>
          <a:p>
            <a:pPr marL="514350" indent="-514350" algn="just">
              <a:spcBef>
                <a:spcPts val="0"/>
              </a:spcBef>
              <a:buSzPts val="3600"/>
              <a:buFont typeface="+mj-lt"/>
              <a:buAutoNum type="arabicPeriod"/>
            </a:pPr>
            <a:r>
              <a:rPr lang="en-US" altLang="ko-KR" sz="3400" dirty="0">
                <a:solidFill>
                  <a:schemeClr val="accent5">
                    <a:lumMod val="50000"/>
                  </a:schemeClr>
                </a:solidFill>
                <a:cs typeface="Helvetica Neue"/>
              </a:rPr>
              <a:t>Project structure</a:t>
            </a:r>
          </a:p>
          <a:p>
            <a:pPr marL="514350" indent="-514350" algn="just">
              <a:spcBef>
                <a:spcPts val="0"/>
              </a:spcBef>
              <a:buSzPts val="3600"/>
              <a:buFont typeface="+mj-lt"/>
              <a:buAutoNum type="arabicPeriod"/>
            </a:pPr>
            <a:r>
              <a:rPr lang="en-US" altLang="ko-KR" sz="3400" dirty="0">
                <a:solidFill>
                  <a:schemeClr val="accent5">
                    <a:lumMod val="50000"/>
                  </a:schemeClr>
                </a:solidFill>
                <a:cs typeface="Helvetica Neue"/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426421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076750"/>
            <a:ext cx="8520600" cy="270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" sz="3000" b="1" dirty="0">
                <a:solidFill>
                  <a:schemeClr val="accent5">
                    <a:lumMod val="50000"/>
                  </a:schemeClr>
                </a:solidFill>
                <a:cs typeface="Helvetica Neue"/>
                <a:sym typeface="Helvetica Neue"/>
              </a:rPr>
              <a:t>Preprocessing</a:t>
            </a:r>
            <a:endParaRPr sz="3000" dirty="0">
              <a:solidFill>
                <a:schemeClr val="accent3">
                  <a:lumMod val="75000"/>
                </a:schemeClr>
              </a:solidFill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066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Preprocessing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B7F-CCFC-4C2C-8D86-D3AEC7E3AF6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CE467CC0-9D74-4AF4-8A8D-9DCC81584B17}"/>
              </a:ext>
            </a:extLst>
          </p:cNvPr>
          <p:cNvSpPr txBox="1">
            <a:spLocks/>
          </p:cNvSpPr>
          <p:nvPr/>
        </p:nvSpPr>
        <p:spPr>
          <a:xfrm>
            <a:off x="264106" y="989379"/>
            <a:ext cx="8629200" cy="583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문자열 데이터를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수치화하는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 과정은 대부분 아래와 같음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Split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Transform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만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으로 구현하면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, Look up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DL framework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panose="020B0503020000020004" pitchFamily="34" charset="-127"/>
              </a:rPr>
              <a:t>가 해결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D0609956-6C31-4F86-838B-687DA739204A}"/>
              </a:ext>
            </a:extLst>
          </p:cNvPr>
          <p:cNvGrpSpPr/>
          <p:nvPr/>
        </p:nvGrpSpPr>
        <p:grpSpPr>
          <a:xfrm>
            <a:off x="295306" y="1818925"/>
            <a:ext cx="8553388" cy="4380503"/>
            <a:chOff x="295306" y="1886031"/>
            <a:chExt cx="8553388" cy="4380503"/>
          </a:xfrm>
        </p:grpSpPr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C7D0C3A8-00A0-411F-8745-77CF71E8CF33}"/>
                </a:ext>
              </a:extLst>
            </p:cNvPr>
            <p:cNvGrpSpPr/>
            <p:nvPr/>
          </p:nvGrpSpPr>
          <p:grpSpPr>
            <a:xfrm>
              <a:off x="295306" y="1886031"/>
              <a:ext cx="5471733" cy="4380503"/>
              <a:chOff x="295306" y="1886031"/>
              <a:chExt cx="5471733" cy="4380503"/>
            </a:xfrm>
          </p:grpSpPr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BFFB3FD9-740B-4A41-9175-B4310DE74D3F}"/>
                  </a:ext>
                </a:extLst>
              </p:cNvPr>
              <p:cNvSpPr txBox="1"/>
              <p:nvPr/>
            </p:nvSpPr>
            <p:spPr>
              <a:xfrm>
                <a:off x="496544" y="1886031"/>
                <a:ext cx="10656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sentence</a:t>
                </a:r>
                <a:endParaRPr lang="ko-KR" altLang="en-US" sz="16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6E53815A-6312-4EA2-BF8F-7C16E7C749A8}"/>
                  </a:ext>
                </a:extLst>
              </p:cNvPr>
              <p:cNvSpPr txBox="1"/>
              <p:nvPr/>
            </p:nvSpPr>
            <p:spPr>
              <a:xfrm>
                <a:off x="314196" y="2987126"/>
                <a:ext cx="14303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list of tokens</a:t>
                </a:r>
                <a:endParaRPr lang="ko-KR" altLang="en-US" sz="16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04858DE9-D6B8-4F77-99D5-83F4E6066A64}"/>
                  </a:ext>
                </a:extLst>
              </p:cNvPr>
              <p:cNvSpPr txBox="1"/>
              <p:nvPr/>
            </p:nvSpPr>
            <p:spPr>
              <a:xfrm>
                <a:off x="361005" y="5681759"/>
                <a:ext cx="13367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/>
                  <a:t>torch.tensor</a:t>
                </a:r>
                <a:r>
                  <a:rPr lang="en-US" altLang="ko-KR" sz="1600" dirty="0"/>
                  <a:t/>
                </a:r>
                <a:br>
                  <a:rPr lang="en-US" altLang="ko-KR" sz="1600" dirty="0"/>
                </a:br>
                <a:r>
                  <a:rPr lang="en-US" altLang="ko-KR" sz="1600" dirty="0" err="1"/>
                  <a:t>tf.tensor</a:t>
                </a:r>
                <a:endParaRPr lang="ko-KR" altLang="en-US" sz="1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979DB3CD-B804-411A-9A38-254B4F8CCC9A}"/>
                  </a:ext>
                </a:extLst>
              </p:cNvPr>
              <p:cNvSpPr txBox="1"/>
              <p:nvPr/>
            </p:nvSpPr>
            <p:spPr>
              <a:xfrm>
                <a:off x="295306" y="4334443"/>
                <a:ext cx="14681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list of indices</a:t>
                </a:r>
                <a:endParaRPr lang="ko-KR" altLang="en-US" sz="1600" dirty="0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="" xmlns:a16="http://schemas.microsoft.com/office/drawing/2014/main" id="{70600450-1359-457E-9018-D66D8797CC99}"/>
                  </a:ext>
                </a:extLst>
              </p:cNvPr>
              <p:cNvGrpSpPr/>
              <p:nvPr/>
            </p:nvGrpSpPr>
            <p:grpSpPr>
              <a:xfrm>
                <a:off x="859707" y="2313468"/>
                <a:ext cx="3611233" cy="584775"/>
                <a:chOff x="859707" y="2361912"/>
                <a:chExt cx="3611233" cy="584775"/>
              </a:xfrm>
            </p:grpSpPr>
            <p:sp>
              <p:nvSpPr>
                <p:cNvPr id="6" name="Google Shape;104;p20">
                  <a:extLst>
                    <a:ext uri="{FF2B5EF4-FFF2-40B4-BE49-F238E27FC236}">
                      <a16:creationId xmlns="" xmlns:a16="http://schemas.microsoft.com/office/drawing/2014/main" id="{781ECBAC-EB64-4EEA-971D-6A83D40CE225}"/>
                    </a:ext>
                  </a:extLst>
                </p:cNvPr>
                <p:cNvSpPr/>
                <p:nvPr/>
              </p:nvSpPr>
              <p:spPr>
                <a:xfrm rot="5400000">
                  <a:off x="741357" y="2484649"/>
                  <a:ext cx="576000" cy="339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7BE1BAE4-A339-4B6A-BB73-A940D63C4BB8}"/>
                    </a:ext>
                  </a:extLst>
                </p:cNvPr>
                <p:cNvSpPr txBox="1"/>
                <p:nvPr/>
              </p:nvSpPr>
              <p:spPr>
                <a:xfrm>
                  <a:off x="1363407" y="2361912"/>
                  <a:ext cx="310753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Split</a:t>
                  </a:r>
                  <a:b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</a:b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사용하고 싶은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split (</a:t>
                  </a:r>
                  <a:r>
                    <a:rPr lang="en-US" altLang="ko-KR" sz="1600" dirty="0" err="1">
                      <a:solidFill>
                        <a:schemeClr val="accent3">
                          <a:lumMod val="75000"/>
                        </a:schemeClr>
                      </a:solidFill>
                    </a:rPr>
                    <a:t>eg.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 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어절단위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)</a:t>
                  </a:r>
                  <a:endParaRPr lang="ko-KR" altLang="en-US" sz="1600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="" xmlns:a16="http://schemas.microsoft.com/office/drawing/2014/main" id="{4DE13986-09FD-4CD2-B3AC-EAEF208E4609}"/>
                  </a:ext>
                </a:extLst>
              </p:cNvPr>
              <p:cNvGrpSpPr/>
              <p:nvPr/>
            </p:nvGrpSpPr>
            <p:grpSpPr>
              <a:xfrm>
                <a:off x="859707" y="4761880"/>
                <a:ext cx="4907332" cy="830997"/>
                <a:chOff x="859707" y="4673261"/>
                <a:chExt cx="4907332" cy="830997"/>
              </a:xfrm>
            </p:grpSpPr>
            <p:sp>
              <p:nvSpPr>
                <p:cNvPr id="15" name="Google Shape;112;p20">
                  <a:extLst>
                    <a:ext uri="{FF2B5EF4-FFF2-40B4-BE49-F238E27FC236}">
                      <a16:creationId xmlns="" xmlns:a16="http://schemas.microsoft.com/office/drawing/2014/main" id="{6A358E15-7E4A-4F7F-94FC-AB19DC3E9D26}"/>
                    </a:ext>
                  </a:extLst>
                </p:cNvPr>
                <p:cNvSpPr/>
                <p:nvPr/>
              </p:nvSpPr>
              <p:spPr>
                <a:xfrm rot="5400000">
                  <a:off x="741357" y="4919109"/>
                  <a:ext cx="576000" cy="339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8E8FFD16-3085-4BDF-8E59-4E37B846DFAA}"/>
                    </a:ext>
                  </a:extLst>
                </p:cNvPr>
                <p:cNvSpPr txBox="1"/>
                <p:nvPr/>
              </p:nvSpPr>
              <p:spPr>
                <a:xfrm>
                  <a:off x="1363406" y="4673261"/>
                  <a:ext cx="440363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Look</a:t>
                  </a:r>
                  <a:r>
                    <a:rPr lang="ko-KR" altLang="en-US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up</a:t>
                  </a:r>
                  <a:b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</a:b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random </a:t>
                  </a:r>
                  <a:r>
                    <a:rPr lang="en-US" altLang="ko-KR" sz="1600" dirty="0" err="1">
                      <a:solidFill>
                        <a:schemeClr val="accent3">
                          <a:lumMod val="75000"/>
                        </a:schemeClr>
                      </a:solidFill>
                    </a:rPr>
                    <a:t>init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된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matrix 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또는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pretrained token vector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에서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index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에 해당하는 값을 가져옴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="" xmlns:a16="http://schemas.microsoft.com/office/drawing/2014/main" id="{29256279-46D9-43CC-811A-B1FE91094C84}"/>
                  </a:ext>
                </a:extLst>
              </p:cNvPr>
              <p:cNvGrpSpPr/>
              <p:nvPr/>
            </p:nvGrpSpPr>
            <p:grpSpPr>
              <a:xfrm>
                <a:off x="859707" y="3414563"/>
                <a:ext cx="4081017" cy="830997"/>
                <a:chOff x="859707" y="3504737"/>
                <a:chExt cx="4081017" cy="830997"/>
              </a:xfrm>
            </p:grpSpPr>
            <p:sp>
              <p:nvSpPr>
                <p:cNvPr id="5" name="Google Shape;102;p20">
                  <a:extLst>
                    <a:ext uri="{FF2B5EF4-FFF2-40B4-BE49-F238E27FC236}">
                      <a16:creationId xmlns="" xmlns:a16="http://schemas.microsoft.com/office/drawing/2014/main" id="{72460FA0-19C1-451B-A3F6-2ED182C4689F}"/>
                    </a:ext>
                  </a:extLst>
                </p:cNvPr>
                <p:cNvSpPr/>
                <p:nvPr/>
              </p:nvSpPr>
              <p:spPr>
                <a:xfrm rot="5400000">
                  <a:off x="741357" y="3750585"/>
                  <a:ext cx="576000" cy="3393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="" xmlns:a16="http://schemas.microsoft.com/office/drawing/2014/main" id="{A950F507-3F4B-4B98-80C4-3AAA56570E13}"/>
                    </a:ext>
                  </a:extLst>
                </p:cNvPr>
                <p:cNvSpPr txBox="1"/>
                <p:nvPr/>
              </p:nvSpPr>
              <p:spPr>
                <a:xfrm>
                  <a:off x="1363407" y="3504737"/>
                  <a:ext cx="357731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Transform</a:t>
                  </a:r>
                  <a:br>
                    <a:rPr lang="en-US" altLang="ko-KR" sz="16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</a:b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split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을 토대로 데이터로부터 생성된 </a:t>
                  </a:r>
                  <a:r>
                    <a:rPr lang="en-US" altLang="ko-KR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Vocabulary 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활용</a:t>
                  </a:r>
                </a:p>
              </p:txBody>
            </p:sp>
          </p:grpSp>
        </p:grpSp>
        <p:sp>
          <p:nvSpPr>
            <p:cNvPr id="33" name="오른쪽 중괄호 32">
              <a:extLst>
                <a:ext uri="{FF2B5EF4-FFF2-40B4-BE49-F238E27FC236}">
                  <a16:creationId xmlns="" xmlns:a16="http://schemas.microsoft.com/office/drawing/2014/main" id="{DCEF193D-E56B-46CC-BDEA-899B1ADC819D}"/>
                </a:ext>
              </a:extLst>
            </p:cNvPr>
            <p:cNvSpPr/>
            <p:nvPr/>
          </p:nvSpPr>
          <p:spPr>
            <a:xfrm>
              <a:off x="5023547" y="2033745"/>
              <a:ext cx="629174" cy="237047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중괄호 33">
              <a:extLst>
                <a:ext uri="{FF2B5EF4-FFF2-40B4-BE49-F238E27FC236}">
                  <a16:creationId xmlns="" xmlns:a16="http://schemas.microsoft.com/office/drawing/2014/main" id="{256C5A23-F324-478D-B840-B02656F6BFA4}"/>
                </a:ext>
              </a:extLst>
            </p:cNvPr>
            <p:cNvSpPr/>
            <p:nvPr/>
          </p:nvSpPr>
          <p:spPr>
            <a:xfrm>
              <a:off x="5482829" y="4800760"/>
              <a:ext cx="629174" cy="13721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941193B-74B8-4631-AEC9-76107982469C}"/>
                </a:ext>
              </a:extLst>
            </p:cNvPr>
            <p:cNvSpPr txBox="1"/>
            <p:nvPr/>
          </p:nvSpPr>
          <p:spPr>
            <a:xfrm>
              <a:off x="5741161" y="3049707"/>
              <a:ext cx="3107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>
                      <a:lumMod val="75000"/>
                    </a:schemeClr>
                  </a:solidFill>
                </a:rPr>
                <a:t>Python</a:t>
              </a:r>
              <a:r>
                <a:rPr lang="ko-KR" alt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으로 직접구현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9704D801-BC51-4519-950D-07BE804090F3}"/>
                </a:ext>
              </a:extLst>
            </p:cNvPr>
            <p:cNvSpPr txBox="1"/>
            <p:nvPr/>
          </p:nvSpPr>
          <p:spPr>
            <a:xfrm>
              <a:off x="6221200" y="5194445"/>
              <a:ext cx="235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>
                      <a:lumMod val="75000"/>
                    </a:schemeClr>
                  </a:solidFill>
                </a:rPr>
                <a:t>TensorFlow,</a:t>
              </a:r>
              <a:r>
                <a:rPr lang="ko-KR" alt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en-US" altLang="ko-KR" sz="1600" b="1" dirty="0" err="1">
                  <a:solidFill>
                    <a:schemeClr val="accent3">
                      <a:lumMod val="75000"/>
                    </a:schemeClr>
                  </a:solidFill>
                </a:rPr>
                <a:t>PyTorch</a:t>
              </a:r>
              <a:r>
                <a:rPr lang="en-US" altLang="ko-KR" sz="16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ko-KR" alt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등에서 제공하는 </a:t>
              </a:r>
              <a:r>
                <a:rPr lang="en-US" altLang="ko-KR" sz="1600" b="1" dirty="0" err="1">
                  <a:solidFill>
                    <a:schemeClr val="accent3">
                      <a:lumMod val="75000"/>
                    </a:schemeClr>
                  </a:solidFill>
                </a:rPr>
                <a:t>api</a:t>
              </a:r>
              <a:r>
                <a:rPr lang="en-US" altLang="ko-KR" sz="1600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ko-KR" alt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65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발표용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4416</TotalTime>
  <Words>2032</Words>
  <Application>Microsoft Office PowerPoint</Application>
  <PresentationFormat>화면 슬라이드 쇼(4:3)</PresentationFormat>
  <Paragraphs>324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Cambria Math</vt:lpstr>
      <vt:lpstr>Malgun Gothic Semilight</vt:lpstr>
      <vt:lpstr>나눔스퀘어 Bold</vt:lpstr>
      <vt:lpstr>Wingdings</vt:lpstr>
      <vt:lpstr>Arial</vt:lpstr>
      <vt:lpstr>Helvetica Neue</vt:lpstr>
      <vt:lpstr>맑은 고딕</vt:lpstr>
      <vt:lpstr>나눔스퀘어</vt:lpstr>
      <vt:lpstr>Consolas</vt:lpstr>
      <vt:lpstr>Office 테마</vt:lpstr>
      <vt:lpstr>Structuring your first NLP project</vt:lpstr>
      <vt:lpstr>Intro</vt:lpstr>
      <vt:lpstr>Intro</vt:lpstr>
      <vt:lpstr>Intro</vt:lpstr>
      <vt:lpstr>Intro</vt:lpstr>
      <vt:lpstr>NLP 논문들을 구현하면서, 괜찮은 방법(전처리, 프로젝트 구조화)이라고 여겼던 것들을 공유하려고 합니다. 정답이 아닙니다</vt:lpstr>
      <vt:lpstr>Agenda</vt:lpstr>
      <vt:lpstr>Preprocessing</vt:lpstr>
      <vt:lpstr>Preprocessing</vt:lpstr>
      <vt:lpstr>Preprocessing</vt:lpstr>
      <vt:lpstr>Preprocessing</vt:lpstr>
      <vt:lpstr>Preprocessing</vt:lpstr>
      <vt:lpstr>Preprocessing</vt:lpstr>
      <vt:lpstr>Project structure</vt:lpstr>
      <vt:lpstr>Project structure</vt:lpstr>
      <vt:lpstr>Project structure</vt:lpstr>
      <vt:lpstr>Project structure - model</vt:lpstr>
      <vt:lpstr>Project structure - model</vt:lpstr>
      <vt:lpstr>Project structure – model/[net.py, ops.py]</vt:lpstr>
      <vt:lpstr>Project structure – model/[net.py, ops.py]</vt:lpstr>
      <vt:lpstr>Project structure – model/utils.py</vt:lpstr>
      <vt:lpstr>Project structure – model/data.py</vt:lpstr>
      <vt:lpstr>Project structure – data, experiments</vt:lpstr>
      <vt:lpstr>Project structure – data, experiments</vt:lpstr>
      <vt:lpstr>Project structure – data, experiments</vt:lpstr>
      <vt:lpstr>Project structure – utils.py</vt:lpstr>
      <vt:lpstr>Project structure – utils.py/Config</vt:lpstr>
      <vt:lpstr>Project structure – utils.py/SummaryManager</vt:lpstr>
      <vt:lpstr>Project structure – utils.py/CheckpointManager</vt:lpstr>
      <vt:lpstr>Project structure – build_vocab.py, train.py,     evaluate.py</vt:lpstr>
      <vt:lpstr>Project structure – build_vocab.py</vt:lpstr>
      <vt:lpstr>Project structure – train.py</vt:lpstr>
      <vt:lpstr>Project structure – evaluate.py</vt:lpstr>
      <vt:lpstr>Project structure – etc</vt:lpstr>
      <vt:lpstr>Project structure – etc (model/metric.py)</vt:lpstr>
      <vt:lpstr>Project structure – etc (synthesize_results.py)</vt:lpstr>
      <vt:lpstr>Project structure – etc (search_hyperparams.py)</vt:lpstr>
      <vt:lpstr>Summary</vt:lpstr>
      <vt:lpstr>Summary</vt:lpstr>
      <vt:lpstr>QnA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김보섭/연구원/SW센터 인공지능(연)AI Algorithm Task(boseop.kim@lge.com)</dc:creator>
  <cp:lastModifiedBy>김보섭/연구원/SW센터 인공지능(연)AI Algorithm Task(boseop.kim@lge.com)</cp:lastModifiedBy>
  <cp:revision>452</cp:revision>
  <dcterms:created xsi:type="dcterms:W3CDTF">2018-09-10T01:28:32Z</dcterms:created>
  <dcterms:modified xsi:type="dcterms:W3CDTF">2019-07-01T07:16:04Z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